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3" r:id="rId7"/>
    <p:sldId id="262" r:id="rId8"/>
    <p:sldId id="274" r:id="rId9"/>
    <p:sldId id="275" r:id="rId10"/>
    <p:sldId id="260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5" autoAdjust="0"/>
    <p:restoredTop sz="94660"/>
  </p:normalViewPr>
  <p:slideViewPr>
    <p:cSldViewPr>
      <p:cViewPr varScale="1">
        <p:scale>
          <a:sx n="51" d="100"/>
          <a:sy n="51" d="100"/>
        </p:scale>
        <p:origin x="739" y="4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image" Target="../media/image7.wmf"/><Relationship Id="rId7" Type="http://schemas.openxmlformats.org/officeDocument/2006/relationships/image" Target="../media/image11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6" Type="http://schemas.openxmlformats.org/officeDocument/2006/relationships/image" Target="../media/image10.wmf"/><Relationship Id="rId5" Type="http://schemas.openxmlformats.org/officeDocument/2006/relationships/image" Target="../media/image9.wmf"/><Relationship Id="rId4" Type="http://schemas.openxmlformats.org/officeDocument/2006/relationships/image" Target="../media/image8.wmf"/><Relationship Id="rId9" Type="http://schemas.openxmlformats.org/officeDocument/2006/relationships/image" Target="../media/image13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6" Type="http://schemas.openxmlformats.org/officeDocument/2006/relationships/image" Target="../media/image21.wmf"/><Relationship Id="rId5" Type="http://schemas.openxmlformats.org/officeDocument/2006/relationships/image" Target="../media/image20.wmf"/><Relationship Id="rId4" Type="http://schemas.openxmlformats.org/officeDocument/2006/relationships/image" Target="../media/image19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Relationship Id="rId6" Type="http://schemas.openxmlformats.org/officeDocument/2006/relationships/image" Target="../media/image27.wmf"/><Relationship Id="rId5" Type="http://schemas.openxmlformats.org/officeDocument/2006/relationships/image" Target="../media/image26.wmf"/><Relationship Id="rId4" Type="http://schemas.openxmlformats.org/officeDocument/2006/relationships/image" Target="../media/image25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Relationship Id="rId6" Type="http://schemas.openxmlformats.org/officeDocument/2006/relationships/image" Target="../media/image33.wmf"/><Relationship Id="rId5" Type="http://schemas.openxmlformats.org/officeDocument/2006/relationships/image" Target="../media/image32.wmf"/><Relationship Id="rId4" Type="http://schemas.openxmlformats.org/officeDocument/2006/relationships/image" Target="../media/image31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35.wmf"/><Relationship Id="rId1" Type="http://schemas.openxmlformats.org/officeDocument/2006/relationships/image" Target="../media/image34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8.wmf"/><Relationship Id="rId7" Type="http://schemas.openxmlformats.org/officeDocument/2006/relationships/image" Target="../media/image42.wmf"/><Relationship Id="rId2" Type="http://schemas.openxmlformats.org/officeDocument/2006/relationships/image" Target="../media/image37.wmf"/><Relationship Id="rId1" Type="http://schemas.openxmlformats.org/officeDocument/2006/relationships/image" Target="../media/image36.wmf"/><Relationship Id="rId6" Type="http://schemas.openxmlformats.org/officeDocument/2006/relationships/image" Target="../media/image41.wmf"/><Relationship Id="rId5" Type="http://schemas.openxmlformats.org/officeDocument/2006/relationships/image" Target="../media/image40.wmf"/><Relationship Id="rId4" Type="http://schemas.openxmlformats.org/officeDocument/2006/relationships/image" Target="../media/image39.wmf"/></Relationships>
</file>

<file path=ppt/drawings/_rels/vmlDrawing9.vml.rels><?xml version="1.0" encoding="UTF-8" standalone="yes"?>
<Relationships xmlns="http://schemas.openxmlformats.org/package/2006/relationships"><Relationship Id="rId8" Type="http://schemas.openxmlformats.org/officeDocument/2006/relationships/image" Target="../media/image49.wmf"/><Relationship Id="rId3" Type="http://schemas.openxmlformats.org/officeDocument/2006/relationships/image" Target="../media/image44.wmf"/><Relationship Id="rId7" Type="http://schemas.openxmlformats.org/officeDocument/2006/relationships/image" Target="../media/image48.wmf"/><Relationship Id="rId2" Type="http://schemas.openxmlformats.org/officeDocument/2006/relationships/image" Target="../media/image43.wmf"/><Relationship Id="rId1" Type="http://schemas.openxmlformats.org/officeDocument/2006/relationships/image" Target="../media/image36.wmf"/><Relationship Id="rId6" Type="http://schemas.openxmlformats.org/officeDocument/2006/relationships/image" Target="../media/image47.wmf"/><Relationship Id="rId5" Type="http://schemas.openxmlformats.org/officeDocument/2006/relationships/image" Target="../media/image46.wmf"/><Relationship Id="rId4" Type="http://schemas.openxmlformats.org/officeDocument/2006/relationships/image" Target="../media/image4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2013/12/2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2013/12/2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2013/12/2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2013/12/2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2013/12/2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2013/12/2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2013/12/2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2013/12/2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2013/12/2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2013/12/2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2013/12/2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BEAD13-0566-4C6C-97E7-55F17F24B09F}" type="datetimeFigureOut">
              <a:rPr lang="zh-TW" altLang="en-US" smtClean="0"/>
              <a:pPr/>
              <a:t>2013/12/2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35.wmf"/><Relationship Id="rId5" Type="http://schemas.openxmlformats.org/officeDocument/2006/relationships/oleObject" Target="../embeddings/oleObject32.bin"/><Relationship Id="rId4" Type="http://schemas.openxmlformats.org/officeDocument/2006/relationships/image" Target="../media/image34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wmf"/><Relationship Id="rId13" Type="http://schemas.openxmlformats.org/officeDocument/2006/relationships/oleObject" Target="../embeddings/oleObject38.bin"/><Relationship Id="rId3" Type="http://schemas.openxmlformats.org/officeDocument/2006/relationships/oleObject" Target="../embeddings/oleObject33.bin"/><Relationship Id="rId7" Type="http://schemas.openxmlformats.org/officeDocument/2006/relationships/oleObject" Target="../embeddings/oleObject35.bin"/><Relationship Id="rId12" Type="http://schemas.openxmlformats.org/officeDocument/2006/relationships/image" Target="../media/image40.w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42.wmf"/><Relationship Id="rId1" Type="http://schemas.openxmlformats.org/officeDocument/2006/relationships/vmlDrawing" Target="../drawings/vmlDrawing8.vml"/><Relationship Id="rId6" Type="http://schemas.openxmlformats.org/officeDocument/2006/relationships/image" Target="../media/image37.wmf"/><Relationship Id="rId11" Type="http://schemas.openxmlformats.org/officeDocument/2006/relationships/oleObject" Target="../embeddings/oleObject37.bin"/><Relationship Id="rId5" Type="http://schemas.openxmlformats.org/officeDocument/2006/relationships/oleObject" Target="../embeddings/oleObject34.bin"/><Relationship Id="rId15" Type="http://schemas.openxmlformats.org/officeDocument/2006/relationships/oleObject" Target="../embeddings/oleObject39.bin"/><Relationship Id="rId10" Type="http://schemas.openxmlformats.org/officeDocument/2006/relationships/image" Target="../media/image39.wmf"/><Relationship Id="rId4" Type="http://schemas.openxmlformats.org/officeDocument/2006/relationships/image" Target="../media/image36.wmf"/><Relationship Id="rId9" Type="http://schemas.openxmlformats.org/officeDocument/2006/relationships/oleObject" Target="../embeddings/oleObject36.bin"/><Relationship Id="rId14" Type="http://schemas.openxmlformats.org/officeDocument/2006/relationships/image" Target="../media/image41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wmf"/><Relationship Id="rId13" Type="http://schemas.openxmlformats.org/officeDocument/2006/relationships/oleObject" Target="../embeddings/oleObject45.bin"/><Relationship Id="rId18" Type="http://schemas.openxmlformats.org/officeDocument/2006/relationships/image" Target="../media/image49.wmf"/><Relationship Id="rId3" Type="http://schemas.openxmlformats.org/officeDocument/2006/relationships/oleObject" Target="../embeddings/oleObject40.bin"/><Relationship Id="rId7" Type="http://schemas.openxmlformats.org/officeDocument/2006/relationships/oleObject" Target="../embeddings/oleObject42.bin"/><Relationship Id="rId12" Type="http://schemas.openxmlformats.org/officeDocument/2006/relationships/image" Target="../media/image46.wmf"/><Relationship Id="rId17" Type="http://schemas.openxmlformats.org/officeDocument/2006/relationships/oleObject" Target="../embeddings/oleObject47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48.wmf"/><Relationship Id="rId1" Type="http://schemas.openxmlformats.org/officeDocument/2006/relationships/vmlDrawing" Target="../drawings/vmlDrawing9.vml"/><Relationship Id="rId6" Type="http://schemas.openxmlformats.org/officeDocument/2006/relationships/image" Target="../media/image43.wmf"/><Relationship Id="rId11" Type="http://schemas.openxmlformats.org/officeDocument/2006/relationships/oleObject" Target="../embeddings/oleObject44.bin"/><Relationship Id="rId5" Type="http://schemas.openxmlformats.org/officeDocument/2006/relationships/oleObject" Target="../embeddings/oleObject41.bin"/><Relationship Id="rId15" Type="http://schemas.openxmlformats.org/officeDocument/2006/relationships/oleObject" Target="../embeddings/oleObject46.bin"/><Relationship Id="rId10" Type="http://schemas.openxmlformats.org/officeDocument/2006/relationships/image" Target="../media/image45.wmf"/><Relationship Id="rId4" Type="http://schemas.openxmlformats.org/officeDocument/2006/relationships/image" Target="../media/image36.wmf"/><Relationship Id="rId9" Type="http://schemas.openxmlformats.org/officeDocument/2006/relationships/oleObject" Target="../embeddings/oleObject43.bin"/><Relationship Id="rId14" Type="http://schemas.openxmlformats.org/officeDocument/2006/relationships/image" Target="../media/image47.w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1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2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3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4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5.gi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7.gif"/><Relationship Id="rId2" Type="http://schemas.openxmlformats.org/officeDocument/2006/relationships/image" Target="../media/image56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9.jpeg"/><Relationship Id="rId2" Type="http://schemas.openxmlformats.org/officeDocument/2006/relationships/image" Target="../media/image58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0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13" Type="http://schemas.openxmlformats.org/officeDocument/2006/relationships/oleObject" Target="../embeddings/oleObject7.bin"/><Relationship Id="rId18" Type="http://schemas.openxmlformats.org/officeDocument/2006/relationships/image" Target="../media/image12.wmf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12" Type="http://schemas.openxmlformats.org/officeDocument/2006/relationships/image" Target="../media/image9.wmf"/><Relationship Id="rId17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1.wmf"/><Relationship Id="rId20" Type="http://schemas.openxmlformats.org/officeDocument/2006/relationships/image" Target="../media/image13.wmf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wmf"/><Relationship Id="rId11" Type="http://schemas.openxmlformats.org/officeDocument/2006/relationships/oleObject" Target="../embeddings/oleObject6.bin"/><Relationship Id="rId5" Type="http://schemas.openxmlformats.org/officeDocument/2006/relationships/oleObject" Target="../embeddings/oleObject3.bin"/><Relationship Id="rId15" Type="http://schemas.openxmlformats.org/officeDocument/2006/relationships/oleObject" Target="../embeddings/oleObject8.bin"/><Relationship Id="rId10" Type="http://schemas.openxmlformats.org/officeDocument/2006/relationships/image" Target="../media/image8.wmf"/><Relationship Id="rId19" Type="http://schemas.openxmlformats.org/officeDocument/2006/relationships/oleObject" Target="../embeddings/oleObject10.bin"/><Relationship Id="rId4" Type="http://schemas.openxmlformats.org/officeDocument/2006/relationships/image" Target="../media/image5.wmf"/><Relationship Id="rId9" Type="http://schemas.openxmlformats.org/officeDocument/2006/relationships/oleObject" Target="../embeddings/oleObject5.bin"/><Relationship Id="rId14" Type="http://schemas.openxmlformats.org/officeDocument/2006/relationships/image" Target="../media/image10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14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13" Type="http://schemas.openxmlformats.org/officeDocument/2006/relationships/oleObject" Target="../embeddings/oleObject18.bin"/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5.bin"/><Relationship Id="rId12" Type="http://schemas.openxmlformats.org/officeDocument/2006/relationships/image" Target="../media/image20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7.wmf"/><Relationship Id="rId11" Type="http://schemas.openxmlformats.org/officeDocument/2006/relationships/oleObject" Target="../embeddings/oleObject17.bin"/><Relationship Id="rId5" Type="http://schemas.openxmlformats.org/officeDocument/2006/relationships/oleObject" Target="../embeddings/oleObject14.bin"/><Relationship Id="rId10" Type="http://schemas.openxmlformats.org/officeDocument/2006/relationships/image" Target="../media/image19.wmf"/><Relationship Id="rId4" Type="http://schemas.openxmlformats.org/officeDocument/2006/relationships/image" Target="../media/image16.wmf"/><Relationship Id="rId9" Type="http://schemas.openxmlformats.org/officeDocument/2006/relationships/oleObject" Target="../embeddings/oleObject16.bin"/><Relationship Id="rId14" Type="http://schemas.openxmlformats.org/officeDocument/2006/relationships/image" Target="../media/image21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13" Type="http://schemas.openxmlformats.org/officeDocument/2006/relationships/oleObject" Target="../embeddings/oleObject24.bin"/><Relationship Id="rId3" Type="http://schemas.openxmlformats.org/officeDocument/2006/relationships/oleObject" Target="../embeddings/oleObject19.bin"/><Relationship Id="rId7" Type="http://schemas.openxmlformats.org/officeDocument/2006/relationships/oleObject" Target="../embeddings/oleObject21.bin"/><Relationship Id="rId12" Type="http://schemas.openxmlformats.org/officeDocument/2006/relationships/image" Target="../media/image26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3.wmf"/><Relationship Id="rId11" Type="http://schemas.openxmlformats.org/officeDocument/2006/relationships/oleObject" Target="../embeddings/oleObject23.bin"/><Relationship Id="rId5" Type="http://schemas.openxmlformats.org/officeDocument/2006/relationships/oleObject" Target="../embeddings/oleObject20.bin"/><Relationship Id="rId10" Type="http://schemas.openxmlformats.org/officeDocument/2006/relationships/image" Target="../media/image25.wmf"/><Relationship Id="rId4" Type="http://schemas.openxmlformats.org/officeDocument/2006/relationships/image" Target="../media/image22.wmf"/><Relationship Id="rId9" Type="http://schemas.openxmlformats.org/officeDocument/2006/relationships/oleObject" Target="../embeddings/oleObject22.bin"/><Relationship Id="rId14" Type="http://schemas.openxmlformats.org/officeDocument/2006/relationships/image" Target="../media/image27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wmf"/><Relationship Id="rId13" Type="http://schemas.openxmlformats.org/officeDocument/2006/relationships/oleObject" Target="../embeddings/oleObject30.bin"/><Relationship Id="rId3" Type="http://schemas.openxmlformats.org/officeDocument/2006/relationships/oleObject" Target="../embeddings/oleObject25.bin"/><Relationship Id="rId7" Type="http://schemas.openxmlformats.org/officeDocument/2006/relationships/oleObject" Target="../embeddings/oleObject27.bin"/><Relationship Id="rId12" Type="http://schemas.openxmlformats.org/officeDocument/2006/relationships/image" Target="../media/image32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9.wmf"/><Relationship Id="rId11" Type="http://schemas.openxmlformats.org/officeDocument/2006/relationships/oleObject" Target="../embeddings/oleObject29.bin"/><Relationship Id="rId5" Type="http://schemas.openxmlformats.org/officeDocument/2006/relationships/oleObject" Target="../embeddings/oleObject26.bin"/><Relationship Id="rId10" Type="http://schemas.openxmlformats.org/officeDocument/2006/relationships/image" Target="../media/image31.wmf"/><Relationship Id="rId4" Type="http://schemas.openxmlformats.org/officeDocument/2006/relationships/image" Target="../media/image28.wmf"/><Relationship Id="rId9" Type="http://schemas.openxmlformats.org/officeDocument/2006/relationships/oleObject" Target="../embeddings/oleObject28.bin"/><Relationship Id="rId14" Type="http://schemas.openxmlformats.org/officeDocument/2006/relationships/image" Target="../media/image3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485952" y="188640"/>
            <a:ext cx="82625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TW" sz="3600" dirty="0" smtClean="0">
                <a:latin typeface="Times New Roman" pitchFamily="18" charset="0"/>
                <a:cs typeface="Times New Roman" pitchFamily="18" charset="0"/>
              </a:rPr>
              <a:t>XII.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Electron diffraction in TEM</a:t>
            </a:r>
            <a:endParaRPr lang="zh-TW" altLang="zh-TW" sz="36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pic>
        <p:nvPicPr>
          <p:cNvPr id="10242" name="Picture 2" descr="http://www.nscric.nthu.edu.tw/EM/ULTRA－HRTEM/ULTRA－HRTEM.files/image00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6314" y="1000108"/>
            <a:ext cx="3829050" cy="5095875"/>
          </a:xfrm>
          <a:prstGeom prst="rect">
            <a:avLst/>
          </a:prstGeom>
          <a:noFill/>
        </p:spPr>
      </p:pic>
      <p:sp>
        <p:nvSpPr>
          <p:cNvPr id="7" name="文字方塊 6"/>
          <p:cNvSpPr txBox="1"/>
          <p:nvPr/>
        </p:nvSpPr>
        <p:spPr>
          <a:xfrm>
            <a:off x="730747" y="2428868"/>
            <a:ext cx="3627916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JEOL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JEM-ARM200FTH  </a:t>
            </a:r>
            <a:endParaRPr lang="zh-TW" alt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文字方塊 7"/>
          <p:cNvSpPr txBox="1"/>
          <p:nvPr/>
        </p:nvSpPr>
        <p:spPr>
          <a:xfrm>
            <a:off x="642911" y="4081541"/>
            <a:ext cx="400052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Spherical-aberration Corrected Field Emission Transmission Electron Microscope</a:t>
            </a:r>
            <a:endParaRPr lang="zh-TW" alt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785786" y="1000108"/>
            <a:ext cx="374551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200" dirty="0" smtClean="0">
                <a:latin typeface="Times New Roman" pitchFamily="18" charset="0"/>
                <a:cs typeface="Times New Roman" pitchFamily="18" charset="0"/>
              </a:rPr>
              <a:t>Newest TEM in MSE</a:t>
            </a:r>
            <a:endParaRPr lang="zh-TW" alt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1916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1285852" y="214290"/>
            <a:ext cx="491673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(ii) electrons can be focused</a:t>
            </a:r>
            <a:endParaRPr lang="zh-TW" alt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文字方塊 2"/>
          <p:cNvSpPr txBox="1"/>
          <p:nvPr/>
        </p:nvSpPr>
        <p:spPr>
          <a:xfrm>
            <a:off x="1915499" y="714356"/>
            <a:ext cx="429957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c.f. x-ray is hard to focus</a:t>
            </a:r>
            <a:endParaRPr lang="zh-TW" alt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文字方塊 3"/>
          <p:cNvSpPr txBox="1"/>
          <p:nvPr/>
        </p:nvSpPr>
        <p:spPr>
          <a:xfrm>
            <a:off x="1285852" y="1285860"/>
            <a:ext cx="352532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(iii) easily scattered</a:t>
            </a:r>
            <a:endParaRPr lang="zh-TW" alt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2143108" y="1799197"/>
          <a:ext cx="1679575" cy="593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12" name="Equation" r:id="rId3" imgW="672840" imgH="241200" progId="Equation.3">
                  <p:embed/>
                </p:oleObj>
              </mc:Choice>
              <mc:Fallback>
                <p:oleObj name="Equation" r:id="rId3" imgW="672840" imgH="2412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3108" y="1799197"/>
                        <a:ext cx="1679575" cy="593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文字方塊 5"/>
          <p:cNvSpPr txBox="1"/>
          <p:nvPr/>
        </p:nvSpPr>
        <p:spPr>
          <a:xfrm>
            <a:off x="3500430" y="2370701"/>
            <a:ext cx="557216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: form factor for electron and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 x-ray, respectively</a:t>
            </a:r>
            <a:endParaRPr lang="zh-TW" alt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Object 5"/>
          <p:cNvGraphicFramePr>
            <a:graphicFrameLocks noChangeAspect="1"/>
          </p:cNvGraphicFramePr>
          <p:nvPr/>
        </p:nvGraphicFramePr>
        <p:xfrm>
          <a:off x="2071669" y="2436491"/>
          <a:ext cx="1489075" cy="561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13" name="Equation" r:id="rId5" imgW="596880" imgH="228600" progId="Equation.3">
                  <p:embed/>
                </p:oleObj>
              </mc:Choice>
              <mc:Fallback>
                <p:oleObj name="Equation" r:id="rId5" imgW="596880" imgH="2286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71669" y="2436491"/>
                        <a:ext cx="1489075" cy="561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文字方塊 7"/>
          <p:cNvSpPr txBox="1"/>
          <p:nvPr/>
        </p:nvSpPr>
        <p:spPr>
          <a:xfrm>
            <a:off x="1979712" y="3431902"/>
            <a:ext cx="691276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Form factor for electron includes nucleus 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scattering!</a:t>
            </a:r>
            <a:endParaRPr lang="zh-TW" alt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1259632" y="4725144"/>
            <a:ext cx="37529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200" dirty="0" smtClean="0">
                <a:latin typeface="Times New Roman" pitchFamily="18" charset="0"/>
                <a:cs typeface="Times New Roman" pitchFamily="18" charset="0"/>
              </a:rPr>
              <a:t>(iv) need thin crystals</a:t>
            </a:r>
            <a:endParaRPr lang="zh-TW" altLang="zh-TW" sz="3200" dirty="0" smtClean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5604" name="Group 4"/>
          <p:cNvGrpSpPr>
            <a:grpSpLocks/>
          </p:cNvGrpSpPr>
          <p:nvPr/>
        </p:nvGrpSpPr>
        <p:grpSpPr bwMode="auto">
          <a:xfrm>
            <a:off x="2195736" y="5301208"/>
            <a:ext cx="1512168" cy="1080120"/>
            <a:chOff x="960" y="960"/>
            <a:chExt cx="576" cy="432"/>
          </a:xfrm>
        </p:grpSpPr>
        <p:sp>
          <p:nvSpPr>
            <p:cNvPr id="25605" name="Line 5"/>
            <p:cNvSpPr>
              <a:spLocks noChangeShapeType="1"/>
            </p:cNvSpPr>
            <p:nvPr/>
          </p:nvSpPr>
          <p:spPr bwMode="auto">
            <a:xfrm>
              <a:off x="960" y="1104"/>
              <a:ext cx="57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25606" name="Line 6"/>
            <p:cNvSpPr>
              <a:spLocks noChangeShapeType="1"/>
            </p:cNvSpPr>
            <p:nvPr/>
          </p:nvSpPr>
          <p:spPr bwMode="auto">
            <a:xfrm>
              <a:off x="960" y="1248"/>
              <a:ext cx="57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25607" name="Line 7"/>
            <p:cNvSpPr>
              <a:spLocks noChangeShapeType="1"/>
            </p:cNvSpPr>
            <p:nvPr/>
          </p:nvSpPr>
          <p:spPr bwMode="auto">
            <a:xfrm flipH="1">
              <a:off x="1152" y="960"/>
              <a:ext cx="96" cy="19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25608" name="Line 8"/>
            <p:cNvSpPr>
              <a:spLocks noChangeShapeType="1"/>
            </p:cNvSpPr>
            <p:nvPr/>
          </p:nvSpPr>
          <p:spPr bwMode="auto">
            <a:xfrm>
              <a:off x="1152" y="1152"/>
              <a:ext cx="96" cy="2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</p:grpSp>
      <p:sp>
        <p:nvSpPr>
          <p:cNvPr id="15" name="文字方塊 14"/>
          <p:cNvSpPr txBox="1"/>
          <p:nvPr/>
        </p:nvSpPr>
        <p:spPr>
          <a:xfrm>
            <a:off x="4067944" y="5517232"/>
            <a:ext cx="463941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zh-TW" sz="3200" dirty="0" smtClean="0">
                <a:latin typeface="Times New Roman" pitchFamily="18" charset="0"/>
                <a:cs typeface="Times New Roman" pitchFamily="18" charset="0"/>
              </a:rPr>
              <a:t>＜</a:t>
            </a:r>
            <a:r>
              <a:rPr lang="en-US" altLang="zh-TW" sz="3200" dirty="0" smtClean="0">
                <a:latin typeface="Times New Roman" pitchFamily="18" charset="0"/>
                <a:cs typeface="Times New Roman" pitchFamily="18" charset="0"/>
              </a:rPr>
              <a:t>1000Å, beam size </a:t>
            </a:r>
            <a:r>
              <a:rPr lang="en-US" altLang="zh-TW" sz="3200" dirty="0" smtClean="0">
                <a:latin typeface="Times New Roman" pitchFamily="18" charset="0"/>
                <a:cs typeface="Times New Roman" pitchFamily="18" charset="0"/>
                <a:sym typeface="Symbol"/>
              </a:rPr>
              <a:t> m</a:t>
            </a:r>
            <a:r>
              <a:rPr lang="en-US" altLang="zh-TW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zh-TW" altLang="en-US" sz="32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755576" y="260648"/>
            <a:ext cx="450636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200" dirty="0" smtClean="0">
                <a:latin typeface="Times New Roman" pitchFamily="18" charset="0"/>
                <a:cs typeface="Times New Roman" pitchFamily="18" charset="0"/>
              </a:rPr>
              <a:t>12-2. Bragg angle is small</a:t>
            </a:r>
            <a:endParaRPr lang="zh-TW" altLang="en-US" sz="3200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5058" name="Object 2"/>
          <p:cNvGraphicFramePr>
            <a:graphicFrameLocks noChangeAspect="1"/>
          </p:cNvGraphicFramePr>
          <p:nvPr/>
        </p:nvGraphicFramePr>
        <p:xfrm>
          <a:off x="1691680" y="908720"/>
          <a:ext cx="2506663" cy="593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93" name="方程式" r:id="rId3" imgW="1002960" imgH="241200" progId="Equation.3">
                  <p:embed/>
                </p:oleObj>
              </mc:Choice>
              <mc:Fallback>
                <p:oleObj name="方程式" r:id="rId3" imgW="1002960" imgH="2412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1680" y="908720"/>
                        <a:ext cx="2506663" cy="593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文字方塊 3"/>
          <p:cNvSpPr txBox="1"/>
          <p:nvPr/>
        </p:nvSpPr>
        <p:spPr>
          <a:xfrm>
            <a:off x="1619672" y="1484114"/>
            <a:ext cx="225895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200" dirty="0" smtClean="0">
                <a:latin typeface="Times New Roman" pitchFamily="18" charset="0"/>
                <a:cs typeface="Times New Roman" pitchFamily="18" charset="0"/>
              </a:rPr>
              <a:t>for 100 </a:t>
            </a:r>
            <a:r>
              <a:rPr lang="en-US" altLang="zh-TW" sz="3200" dirty="0" err="1" smtClean="0">
                <a:latin typeface="Times New Roman" pitchFamily="18" charset="0"/>
                <a:cs typeface="Times New Roman" pitchFamily="18" charset="0"/>
              </a:rPr>
              <a:t>KeV</a:t>
            </a:r>
            <a:endParaRPr lang="zh-TW" altLang="en-US" sz="3200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5059" name="Object 3"/>
          <p:cNvGraphicFramePr>
            <a:graphicFrameLocks noChangeAspect="1"/>
          </p:cNvGraphicFramePr>
          <p:nvPr/>
        </p:nvGraphicFramePr>
        <p:xfrm>
          <a:off x="4283968" y="1268413"/>
          <a:ext cx="2759075" cy="717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94" name="方程式" r:id="rId5" imgW="1104840" imgH="291960" progId="Equation.3">
                  <p:embed/>
                </p:oleObj>
              </mc:Choice>
              <mc:Fallback>
                <p:oleObj name="方程式" r:id="rId5" imgW="1104840" imgH="29196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3968" y="1268413"/>
                        <a:ext cx="2759075" cy="717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文字方塊 6"/>
          <p:cNvSpPr txBox="1"/>
          <p:nvPr/>
        </p:nvSpPr>
        <p:spPr>
          <a:xfrm>
            <a:off x="1619672" y="2060848"/>
            <a:ext cx="275428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200" dirty="0" smtClean="0">
                <a:latin typeface="Times New Roman" pitchFamily="18" charset="0"/>
                <a:cs typeface="Times New Roman" pitchFamily="18" charset="0"/>
              </a:rPr>
              <a:t>Assume </a:t>
            </a:r>
            <a:r>
              <a:rPr lang="en-US" altLang="zh-TW" sz="3200" i="1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altLang="zh-TW" sz="3200" dirty="0" smtClean="0">
                <a:latin typeface="Times New Roman" pitchFamily="18" charset="0"/>
                <a:cs typeface="Times New Roman" pitchFamily="18" charset="0"/>
              </a:rPr>
              <a:t> = 2Å</a:t>
            </a:r>
            <a:endParaRPr lang="zh-TW" altLang="en-US" sz="3200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5060" name="Object 4"/>
          <p:cNvGraphicFramePr>
            <a:graphicFrameLocks noChangeAspect="1"/>
          </p:cNvGraphicFramePr>
          <p:nvPr/>
        </p:nvGraphicFramePr>
        <p:xfrm>
          <a:off x="1691680" y="2708920"/>
          <a:ext cx="3078163" cy="468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95" name="方程式" r:id="rId7" imgW="1231560" imgH="190440" progId="Equation.3">
                  <p:embed/>
                </p:oleObj>
              </mc:Choice>
              <mc:Fallback>
                <p:oleObj name="方程式" r:id="rId7" imgW="1231560" imgH="1904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1680" y="2708920"/>
                        <a:ext cx="3078163" cy="468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061" name="Object 5"/>
          <p:cNvGraphicFramePr>
            <a:graphicFrameLocks noChangeAspect="1"/>
          </p:cNvGraphicFramePr>
          <p:nvPr/>
        </p:nvGraphicFramePr>
        <p:xfrm>
          <a:off x="5348040" y="2708275"/>
          <a:ext cx="2570162" cy="468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96" name="方程式" r:id="rId9" imgW="1028520" imgH="190440" progId="Equation.3">
                  <p:embed/>
                </p:oleObj>
              </mc:Choice>
              <mc:Fallback>
                <p:oleObj name="方程式" r:id="rId9" imgW="1028520" imgH="19044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48040" y="2708275"/>
                        <a:ext cx="2570162" cy="468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062" name="Object 6"/>
          <p:cNvGraphicFramePr>
            <a:graphicFrameLocks noChangeAspect="1"/>
          </p:cNvGraphicFramePr>
          <p:nvPr/>
        </p:nvGraphicFramePr>
        <p:xfrm>
          <a:off x="1640607" y="3200896"/>
          <a:ext cx="6027737" cy="1092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97" name="方程式" r:id="rId11" imgW="2412720" imgH="444240" progId="Equation.3">
                  <p:embed/>
                </p:oleObj>
              </mc:Choice>
              <mc:Fallback>
                <p:oleObj name="方程式" r:id="rId11" imgW="2412720" imgH="44424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40607" y="3200896"/>
                        <a:ext cx="6027737" cy="1092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文字方塊 10"/>
          <p:cNvSpPr txBox="1"/>
          <p:nvPr/>
        </p:nvSpPr>
        <p:spPr>
          <a:xfrm>
            <a:off x="1619672" y="4572417"/>
            <a:ext cx="206498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200" dirty="0" smtClean="0">
                <a:latin typeface="Times New Roman" pitchFamily="18" charset="0"/>
                <a:cs typeface="Times New Roman" pitchFamily="18" charset="0"/>
              </a:rPr>
              <a:t>for 200Kev</a:t>
            </a:r>
            <a:endParaRPr lang="zh-TW" altLang="en-US" sz="3200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2" name="Object 3"/>
          <p:cNvGraphicFramePr>
            <a:graphicFrameLocks noChangeAspect="1"/>
          </p:cNvGraphicFramePr>
          <p:nvPr/>
        </p:nvGraphicFramePr>
        <p:xfrm>
          <a:off x="4147344" y="4357688"/>
          <a:ext cx="2728912" cy="717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98" name="方程式" r:id="rId13" imgW="1091880" imgH="291960" progId="Equation.3">
                  <p:embed/>
                </p:oleObj>
              </mc:Choice>
              <mc:Fallback>
                <p:oleObj name="方程式" r:id="rId13" imgW="1091880" imgH="29196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47344" y="4357688"/>
                        <a:ext cx="2728912" cy="717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064" name="Object 8"/>
          <p:cNvGraphicFramePr>
            <a:graphicFrameLocks noChangeAspect="1"/>
          </p:cNvGraphicFramePr>
          <p:nvPr/>
        </p:nvGraphicFramePr>
        <p:xfrm>
          <a:off x="1619672" y="5073104"/>
          <a:ext cx="6027737" cy="1092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99" name="方程式" r:id="rId15" imgW="2412720" imgH="444240" progId="Equation.3">
                  <p:embed/>
                </p:oleObj>
              </mc:Choice>
              <mc:Fallback>
                <p:oleObj name="方程式" r:id="rId15" imgW="2412720" imgH="44424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672" y="5073104"/>
                        <a:ext cx="6027737" cy="1092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827584" y="188640"/>
            <a:ext cx="713650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en-US" altLang="zh-TW" sz="3200" dirty="0" smtClean="0">
                <a:latin typeface="Times New Roman" pitchFamily="18" charset="0"/>
                <a:cs typeface="Times New Roman" pitchFamily="18" charset="0"/>
              </a:rPr>
              <a:t>12-3. </a:t>
            </a:r>
            <a:r>
              <a:rPr lang="en-US" altLang="zh-TW" sz="3200" i="1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altLang="zh-TW" sz="3200" dirty="0" smtClean="0">
                <a:latin typeface="Times New Roman" pitchFamily="18" charset="0"/>
                <a:cs typeface="Times New Roman" pitchFamily="18" charset="0"/>
              </a:rPr>
              <a:t> spacing determination is not good</a:t>
            </a:r>
            <a:endParaRPr lang="zh-TW" altLang="zh-TW" sz="3200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6082" name="Object 2"/>
          <p:cNvGraphicFramePr>
            <a:graphicFrameLocks noChangeAspect="1"/>
          </p:cNvGraphicFramePr>
          <p:nvPr/>
        </p:nvGraphicFramePr>
        <p:xfrm>
          <a:off x="1692275" y="836042"/>
          <a:ext cx="2506663" cy="593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22" name="方程式" r:id="rId3" imgW="1002960" imgH="241200" progId="Equation.3">
                  <p:embed/>
                </p:oleObj>
              </mc:Choice>
              <mc:Fallback>
                <p:oleObj name="方程式" r:id="rId3" imgW="1002960" imgH="2412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2275" y="836042"/>
                        <a:ext cx="2506663" cy="593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083" name="Object 3"/>
          <p:cNvGraphicFramePr>
            <a:graphicFrameLocks noChangeAspect="1"/>
          </p:cNvGraphicFramePr>
          <p:nvPr/>
        </p:nvGraphicFramePr>
        <p:xfrm>
          <a:off x="5076056" y="872456"/>
          <a:ext cx="2190750" cy="468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23" name="方程式" r:id="rId5" imgW="876240" imgH="190440" progId="Equation.3">
                  <p:embed/>
                </p:oleObj>
              </mc:Choice>
              <mc:Fallback>
                <p:oleObj name="方程式" r:id="rId5" imgW="876240" imgH="1904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76056" y="872456"/>
                        <a:ext cx="2190750" cy="4683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文字方塊 4"/>
          <p:cNvSpPr txBox="1"/>
          <p:nvPr/>
        </p:nvSpPr>
        <p:spPr>
          <a:xfrm>
            <a:off x="7417142" y="764704"/>
            <a:ext cx="161935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200" dirty="0" smtClean="0">
                <a:latin typeface="Times New Roman" pitchFamily="18" charset="0"/>
                <a:cs typeface="Times New Roman" pitchFamily="18" charset="0"/>
              </a:rPr>
              <a:t>(brevity)</a:t>
            </a:r>
            <a:endParaRPr lang="zh-TW" altLang="en-US" sz="32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文字方塊 5"/>
          <p:cNvSpPr txBox="1"/>
          <p:nvPr/>
        </p:nvSpPr>
        <p:spPr>
          <a:xfrm>
            <a:off x="1679785" y="1340768"/>
            <a:ext cx="202811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200" dirty="0" smtClean="0">
                <a:latin typeface="Times New Roman" pitchFamily="18" charset="0"/>
                <a:cs typeface="Times New Roman" pitchFamily="18" charset="0"/>
              </a:rPr>
              <a:t>For fixed </a:t>
            </a:r>
            <a:r>
              <a:rPr lang="en-US" altLang="zh-TW" sz="32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</a:t>
            </a:r>
            <a:endParaRPr lang="zh-TW" altLang="en-US" sz="3200" i="1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6084" name="Object 4"/>
          <p:cNvGraphicFramePr>
            <a:graphicFrameLocks noChangeAspect="1"/>
          </p:cNvGraphicFramePr>
          <p:nvPr/>
        </p:nvGraphicFramePr>
        <p:xfrm>
          <a:off x="1907704" y="1772816"/>
          <a:ext cx="2000250" cy="1092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24" name="方程式" r:id="rId7" imgW="799920" imgH="444240" progId="Equation.3">
                  <p:embed/>
                </p:oleObj>
              </mc:Choice>
              <mc:Fallback>
                <p:oleObj name="方程式" r:id="rId7" imgW="799920" imgH="4442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7704" y="1772816"/>
                        <a:ext cx="2000250" cy="1092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085" name="Object 5"/>
          <p:cNvGraphicFramePr>
            <a:graphicFrameLocks noChangeAspect="1"/>
          </p:cNvGraphicFramePr>
          <p:nvPr/>
        </p:nvGraphicFramePr>
        <p:xfrm>
          <a:off x="4618682" y="1772816"/>
          <a:ext cx="3841750" cy="1217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25" name="方程式" r:id="rId9" imgW="1536480" imgH="495000" progId="Equation.3">
                  <p:embed/>
                </p:oleObj>
              </mc:Choice>
              <mc:Fallback>
                <p:oleObj name="方程式" r:id="rId9" imgW="1536480" imgH="4950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18682" y="1772816"/>
                        <a:ext cx="3841750" cy="12176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086" name="Object 6"/>
          <p:cNvGraphicFramePr>
            <a:graphicFrameLocks noChangeAspect="1"/>
          </p:cNvGraphicFramePr>
          <p:nvPr/>
        </p:nvGraphicFramePr>
        <p:xfrm>
          <a:off x="1835696" y="2852936"/>
          <a:ext cx="6699250" cy="1217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26" name="方程式" r:id="rId11" imgW="2679480" imgH="495000" progId="Equation.3">
                  <p:embed/>
                </p:oleObj>
              </mc:Choice>
              <mc:Fallback>
                <p:oleObj name="方程式" r:id="rId11" imgW="2679480" imgH="49500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5696" y="2852936"/>
                        <a:ext cx="6699250" cy="12176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087" name="Object 7"/>
          <p:cNvGraphicFramePr>
            <a:graphicFrameLocks noChangeAspect="1"/>
          </p:cNvGraphicFramePr>
          <p:nvPr/>
        </p:nvGraphicFramePr>
        <p:xfrm>
          <a:off x="1907704" y="4077072"/>
          <a:ext cx="3714750" cy="468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27" name="方程式" r:id="rId13" imgW="1485720" imgH="190440" progId="Equation.3">
                  <p:embed/>
                </p:oleObj>
              </mc:Choice>
              <mc:Fallback>
                <p:oleObj name="方程式" r:id="rId13" imgW="1485720" imgH="19044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7704" y="4077072"/>
                        <a:ext cx="3714750" cy="468313"/>
                      </a:xfrm>
                      <a:prstGeom prst="rect">
                        <a:avLst/>
                      </a:prstGeom>
                      <a:noFill/>
                      <a:ln w="222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088" name="Object 8"/>
          <p:cNvGraphicFramePr>
            <a:graphicFrameLocks noChangeAspect="1"/>
          </p:cNvGraphicFramePr>
          <p:nvPr/>
        </p:nvGraphicFramePr>
        <p:xfrm>
          <a:off x="1845022" y="4629373"/>
          <a:ext cx="5175250" cy="592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28" name="方程式" r:id="rId15" imgW="2070000" imgH="241200" progId="Equation.3">
                  <p:embed/>
                </p:oleObj>
              </mc:Choice>
              <mc:Fallback>
                <p:oleObj name="方程式" r:id="rId15" imgW="2070000" imgH="24120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45022" y="4629373"/>
                        <a:ext cx="5175250" cy="5921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文字方塊 11"/>
          <p:cNvSpPr txBox="1"/>
          <p:nvPr/>
        </p:nvSpPr>
        <p:spPr>
          <a:xfrm>
            <a:off x="1691680" y="5061421"/>
            <a:ext cx="73662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200" dirty="0" smtClean="0">
                <a:latin typeface="Times New Roman" pitchFamily="18" charset="0"/>
                <a:cs typeface="Times New Roman" pitchFamily="18" charset="0"/>
              </a:rPr>
              <a:t>we can get more accurate d at higher angle!</a:t>
            </a:r>
            <a:endParaRPr lang="zh-TW" altLang="en-US" sz="3200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6089" name="Object 9"/>
          <p:cNvGraphicFramePr>
            <a:graphicFrameLocks noChangeAspect="1"/>
          </p:cNvGraphicFramePr>
          <p:nvPr/>
        </p:nvGraphicFramePr>
        <p:xfrm>
          <a:off x="3347864" y="5699651"/>
          <a:ext cx="1460500" cy="53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29" name="方程式" r:id="rId17" imgW="583920" imgH="215640" progId="Equation.3">
                  <p:embed/>
                </p:oleObj>
              </mc:Choice>
              <mc:Fallback>
                <p:oleObj name="方程式" r:id="rId17" imgW="583920" imgH="21564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47864" y="5699651"/>
                        <a:ext cx="1460500" cy="530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文字方塊 13"/>
          <p:cNvSpPr txBox="1"/>
          <p:nvPr/>
        </p:nvSpPr>
        <p:spPr>
          <a:xfrm>
            <a:off x="1691680" y="5661248"/>
            <a:ext cx="148688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200" dirty="0" smtClean="0">
                <a:latin typeface="Times New Roman" pitchFamily="18" charset="0"/>
                <a:cs typeface="Times New Roman" pitchFamily="18" charset="0"/>
              </a:rPr>
              <a:t>In TEM</a:t>
            </a:r>
            <a:endParaRPr lang="zh-TW" altLang="en-US" sz="32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文字方塊 14"/>
          <p:cNvSpPr txBox="1"/>
          <p:nvPr/>
        </p:nvSpPr>
        <p:spPr>
          <a:xfrm>
            <a:off x="2123728" y="6237312"/>
            <a:ext cx="512993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200" dirty="0" smtClean="0">
                <a:latin typeface="Times New Roman" pitchFamily="18" charset="0"/>
                <a:cs typeface="Times New Roman" pitchFamily="18" charset="0"/>
              </a:rPr>
              <a:t>Not good for </a:t>
            </a:r>
            <a:r>
              <a:rPr lang="en-US" altLang="zh-TW" sz="3200" i="1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altLang="zh-TW" sz="3200" dirty="0" smtClean="0">
                <a:latin typeface="Times New Roman" pitchFamily="18" charset="0"/>
                <a:cs typeface="Times New Roman" pitchFamily="18" charset="0"/>
              </a:rPr>
              <a:t> determination!</a:t>
            </a:r>
            <a:endParaRPr lang="zh-TW" altLang="en-US" sz="32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1043608" y="188640"/>
            <a:ext cx="792088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200" dirty="0" smtClean="0">
                <a:latin typeface="Times New Roman" pitchFamily="18" charset="0"/>
                <a:cs typeface="Times New Roman" pitchFamily="18" charset="0"/>
              </a:rPr>
              <a:t>12-4. Electron diffraction pattern from a single </a:t>
            </a:r>
          </a:p>
          <a:p>
            <a:r>
              <a:rPr lang="en-US" altLang="zh-TW" sz="3200" dirty="0" smtClean="0">
                <a:latin typeface="Times New Roman" pitchFamily="18" charset="0"/>
                <a:cs typeface="Times New Roman" pitchFamily="18" charset="0"/>
              </a:rPr>
              <a:t>         crystalline material</a:t>
            </a:r>
            <a:endParaRPr lang="zh-TW" altLang="en-US" sz="32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文字方塊 2"/>
          <p:cNvSpPr txBox="1"/>
          <p:nvPr/>
        </p:nvSpPr>
        <p:spPr>
          <a:xfrm>
            <a:off x="1979712" y="1196752"/>
            <a:ext cx="574388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200" dirty="0" smtClean="0">
                <a:latin typeface="Times New Roman" pitchFamily="18" charset="0"/>
                <a:cs typeface="Times New Roman" pitchFamily="18" charset="0"/>
              </a:rPr>
              <a:t>Example: epitaxial </a:t>
            </a:r>
            <a:r>
              <a:rPr lang="en-US" altLang="zh-TW" sz="3200" dirty="0" err="1" smtClean="0">
                <a:latin typeface="Times New Roman" pitchFamily="18" charset="0"/>
                <a:cs typeface="Times New Roman" pitchFamily="18" charset="0"/>
              </a:rPr>
              <a:t>PtSi</a:t>
            </a:r>
            <a:r>
              <a:rPr lang="en-US" altLang="zh-TW" sz="3200" dirty="0" smtClean="0">
                <a:latin typeface="Times New Roman" pitchFamily="18" charset="0"/>
                <a:cs typeface="Times New Roman" pitchFamily="18" charset="0"/>
              </a:rPr>
              <a:t>/p-Si(100)</a:t>
            </a:r>
            <a:endParaRPr lang="zh-TW" altLang="en-US" sz="32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圖片 3" descr="176"/>
          <p:cNvPicPr/>
          <p:nvPr/>
        </p:nvPicPr>
        <p:blipFill>
          <a:blip r:embed="rId2" cstate="print"/>
          <a:srcRect l="18056" t="12027" r="28685" b="61731"/>
          <a:stretch>
            <a:fillRect/>
          </a:stretch>
        </p:blipFill>
        <p:spPr bwMode="auto">
          <a:xfrm>
            <a:off x="2339752" y="1916832"/>
            <a:ext cx="3096344" cy="2088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矩形 4"/>
          <p:cNvSpPr/>
          <p:nvPr/>
        </p:nvSpPr>
        <p:spPr>
          <a:xfrm>
            <a:off x="2195736" y="4068361"/>
            <a:ext cx="465383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3200" dirty="0" err="1" smtClean="0">
                <a:latin typeface="Times New Roman" pitchFamily="18" charset="0"/>
                <a:cs typeface="Times New Roman" pitchFamily="18" charset="0"/>
              </a:rPr>
              <a:t>Ewald</a:t>
            </a:r>
            <a:r>
              <a:rPr lang="en-US" altLang="zh-TW" sz="3200" dirty="0" smtClean="0">
                <a:latin typeface="Times New Roman" pitchFamily="18" charset="0"/>
                <a:cs typeface="Times New Roman" pitchFamily="18" charset="0"/>
              </a:rPr>
              <a:t> sphere construction:</a:t>
            </a:r>
            <a:endParaRPr lang="zh-TW" alt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文字方塊 5"/>
          <p:cNvSpPr txBox="1"/>
          <p:nvPr/>
        </p:nvSpPr>
        <p:spPr>
          <a:xfrm>
            <a:off x="2267744" y="4653136"/>
            <a:ext cx="676875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2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</a:t>
            </a:r>
            <a:r>
              <a:rPr lang="en-US" altLang="zh-TW" sz="3200" dirty="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altLang="zh-TW" sz="3200" dirty="0" smtClean="0">
                <a:latin typeface="Times New Roman" pitchFamily="18" charset="0"/>
                <a:cs typeface="Times New Roman" pitchFamily="18" charset="0"/>
              </a:rPr>
              <a:t>is very small</a:t>
            </a:r>
            <a:r>
              <a:rPr lang="en-US" altLang="zh-TW" sz="3200" dirty="0" smtClean="0">
                <a:latin typeface="Times New Roman" pitchFamily="18" charset="0"/>
                <a:cs typeface="Times New Roman" pitchFamily="18" charset="0"/>
                <a:sym typeface="Symbol"/>
              </a:rPr>
              <a:t></a:t>
            </a:r>
            <a:r>
              <a:rPr lang="en-US" altLang="zh-TW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TW" sz="3200" i="1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altLang="zh-TW" sz="3200" dirty="0" smtClean="0">
                <a:latin typeface="Times New Roman" pitchFamily="18" charset="0"/>
                <a:cs typeface="Times New Roman" pitchFamily="18" charset="0"/>
              </a:rPr>
              <a:t> is very large compared to the lattice spacing in the reciprocal space</a:t>
            </a:r>
            <a:endParaRPr lang="zh-TW" altLang="en-US" sz="32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1331640" y="260648"/>
            <a:ext cx="748883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200" dirty="0" smtClean="0">
                <a:latin typeface="Times New Roman" pitchFamily="18" charset="0"/>
                <a:cs typeface="Times New Roman" pitchFamily="18" charset="0"/>
              </a:rPr>
              <a:t>(1) An electron beam is usually incident along the zone axis of the electron diffraction pattern.</a:t>
            </a:r>
            <a:endParaRPr lang="zh-TW" altLang="en-US" sz="32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圖片 2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1916831"/>
            <a:ext cx="7517715" cy="41137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1259632" y="260648"/>
            <a:ext cx="770485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200" dirty="0" smtClean="0">
                <a:latin typeface="Times New Roman" pitchFamily="18" charset="0"/>
                <a:cs typeface="Times New Roman" pitchFamily="18" charset="0"/>
              </a:rPr>
              <a:t>The sample can be tuned along another zone axis [</a:t>
            </a:r>
            <a:r>
              <a:rPr lang="en-US" altLang="zh-TW" sz="3200" i="1" dirty="0" smtClean="0">
                <a:latin typeface="Times New Roman" pitchFamily="18" charset="0"/>
                <a:cs typeface="Times New Roman" pitchFamily="18" charset="0"/>
              </a:rPr>
              <a:t>xyz</a:t>
            </a:r>
            <a:r>
              <a:rPr lang="en-US" altLang="zh-TW" sz="3200" dirty="0" smtClean="0">
                <a:latin typeface="Times New Roman" pitchFamily="18" charset="0"/>
                <a:cs typeface="Times New Roman" pitchFamily="18" charset="0"/>
              </a:rPr>
              <a:t>] . All the spots in the diffraction pattern belongs the zone axis [</a:t>
            </a:r>
            <a:r>
              <a:rPr lang="en-US" altLang="zh-TW" sz="3200" i="1" dirty="0" smtClean="0">
                <a:latin typeface="Times New Roman" pitchFamily="18" charset="0"/>
                <a:cs typeface="Times New Roman" pitchFamily="18" charset="0"/>
              </a:rPr>
              <a:t>xyz</a:t>
            </a:r>
            <a:r>
              <a:rPr lang="en-US" altLang="zh-TW" sz="3200" dirty="0" smtClean="0">
                <a:latin typeface="Times New Roman" pitchFamily="18" charset="0"/>
                <a:cs typeface="Times New Roman" pitchFamily="18" charset="0"/>
              </a:rPr>
              <a:t>].</a:t>
            </a:r>
            <a:endParaRPr lang="zh-TW" altLang="en-US" sz="32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圖片 2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1916832"/>
            <a:ext cx="6916953" cy="3867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1043608" y="260648"/>
            <a:ext cx="784887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200" dirty="0" smtClean="0">
                <a:latin typeface="Times New Roman" pitchFamily="18" charset="0"/>
                <a:cs typeface="Times New Roman" pitchFamily="18" charset="0"/>
              </a:rPr>
              <a:t>12-5. Electron diffraction pattern from a </a:t>
            </a:r>
          </a:p>
          <a:p>
            <a:r>
              <a:rPr lang="en-US" altLang="zh-TW" sz="3200" dirty="0" smtClean="0">
                <a:latin typeface="Times New Roman" pitchFamily="18" charset="0"/>
                <a:cs typeface="Times New Roman" pitchFamily="18" charset="0"/>
              </a:rPr>
              <a:t>          polycrystalline material</a:t>
            </a:r>
            <a:endParaRPr lang="zh-TW" altLang="en-US" sz="32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文字方塊 2"/>
          <p:cNvSpPr txBox="1"/>
          <p:nvPr/>
        </p:nvSpPr>
        <p:spPr>
          <a:xfrm>
            <a:off x="1979712" y="1412776"/>
            <a:ext cx="676980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200" dirty="0" smtClean="0">
                <a:latin typeface="Times New Roman" pitchFamily="18" charset="0"/>
                <a:cs typeface="Times New Roman" pitchFamily="18" charset="0"/>
              </a:rPr>
              <a:t>Example: polycrystalline </a:t>
            </a:r>
            <a:r>
              <a:rPr lang="en-US" altLang="zh-TW" sz="3200" dirty="0" err="1" smtClean="0">
                <a:latin typeface="Times New Roman" pitchFamily="18" charset="0"/>
                <a:cs typeface="Times New Roman" pitchFamily="18" charset="0"/>
              </a:rPr>
              <a:t>PtSi</a:t>
            </a:r>
            <a:r>
              <a:rPr lang="en-US" altLang="zh-TW" sz="3200" dirty="0" smtClean="0">
                <a:latin typeface="Times New Roman" pitchFamily="18" charset="0"/>
                <a:cs typeface="Times New Roman" pitchFamily="18" charset="0"/>
              </a:rPr>
              <a:t>/p-Si(100)</a:t>
            </a:r>
            <a:endParaRPr lang="zh-TW" altLang="en-US" sz="32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圖片 3" descr="176"/>
          <p:cNvPicPr>
            <a:picLocks noChangeAspect="1"/>
          </p:cNvPicPr>
          <p:nvPr/>
        </p:nvPicPr>
        <p:blipFill>
          <a:blip r:embed="rId2" cstate="print"/>
          <a:srcRect l="16933" t="58754" r="23938" b="12639"/>
          <a:stretch>
            <a:fillRect/>
          </a:stretch>
        </p:blipFill>
        <p:spPr bwMode="auto">
          <a:xfrm>
            <a:off x="2267744" y="2204864"/>
            <a:ext cx="3011808" cy="21634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1115616" y="260648"/>
            <a:ext cx="784887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200" dirty="0" err="1" smtClean="0">
                <a:latin typeface="Times New Roman" pitchFamily="18" charset="0"/>
                <a:cs typeface="Times New Roman" pitchFamily="18" charset="0"/>
              </a:rPr>
              <a:t>Ewald</a:t>
            </a:r>
            <a:r>
              <a:rPr lang="en-US" altLang="zh-TW" sz="3200" dirty="0" smtClean="0">
                <a:latin typeface="Times New Roman" pitchFamily="18" charset="0"/>
                <a:cs typeface="Times New Roman" pitchFamily="18" charset="0"/>
              </a:rPr>
              <a:t> sphere constructions for powders and polycrystalline materials</a:t>
            </a:r>
            <a:endParaRPr lang="zh-TW" altLang="en-US" sz="32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圖片 2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5" y="1484784"/>
            <a:ext cx="7600437" cy="41044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467544" y="251937"/>
            <a:ext cx="862248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200" dirty="0" smtClean="0">
                <a:latin typeface="Times New Roman" pitchFamily="18" charset="0"/>
                <a:cs typeface="Times New Roman" pitchFamily="18" charset="0"/>
              </a:rPr>
              <a:t>12-6. diffraction and image (bright field, dark field)</a:t>
            </a:r>
            <a:endParaRPr lang="zh-TW" altLang="en-US" sz="32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文字方塊 2"/>
          <p:cNvSpPr txBox="1"/>
          <p:nvPr/>
        </p:nvSpPr>
        <p:spPr>
          <a:xfrm>
            <a:off x="1259632" y="836712"/>
            <a:ext cx="375134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200" dirty="0" smtClean="0">
                <a:latin typeface="Times New Roman" pitchFamily="18" charset="0"/>
                <a:cs typeface="Times New Roman" pitchFamily="18" charset="0"/>
              </a:rPr>
              <a:t>(a) Bright field image</a:t>
            </a:r>
            <a:endParaRPr lang="zh-TW" altLang="en-US" sz="32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7106" name="Picture 2" descr="Bright field imaging, schematic (GIF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1700808"/>
            <a:ext cx="3333750" cy="3686175"/>
          </a:xfrm>
          <a:prstGeom prst="rect">
            <a:avLst/>
          </a:prstGeom>
          <a:noFill/>
        </p:spPr>
      </p:pic>
      <p:sp>
        <p:nvSpPr>
          <p:cNvPr id="5" name="文字方塊 4"/>
          <p:cNvSpPr txBox="1"/>
          <p:nvPr/>
        </p:nvSpPr>
        <p:spPr>
          <a:xfrm>
            <a:off x="1259632" y="5445224"/>
            <a:ext cx="316835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http://labs.mete.metu.edu.tr/tem/TEMtext/TEMtext.html</a:t>
            </a:r>
            <a:endParaRPr lang="zh-TW" altLang="en-US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1259632" y="188640"/>
            <a:ext cx="354616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200" dirty="0" smtClean="0">
                <a:latin typeface="Times New Roman" pitchFamily="18" charset="0"/>
                <a:cs typeface="Times New Roman" pitchFamily="18" charset="0"/>
              </a:rPr>
              <a:t>(b</a:t>
            </a:r>
            <a:r>
              <a:rPr lang="en-US" altLang="zh-TW" sz="3200" smtClean="0">
                <a:latin typeface="Times New Roman" pitchFamily="18" charset="0"/>
                <a:cs typeface="Times New Roman" pitchFamily="18" charset="0"/>
              </a:rPr>
              <a:t>) Dark </a:t>
            </a:r>
            <a:r>
              <a:rPr lang="en-US" altLang="zh-TW" sz="3200" dirty="0" smtClean="0">
                <a:latin typeface="Times New Roman" pitchFamily="18" charset="0"/>
                <a:cs typeface="Times New Roman" pitchFamily="18" charset="0"/>
              </a:rPr>
              <a:t>filed image</a:t>
            </a:r>
            <a:endParaRPr lang="zh-TW" altLang="en-US" sz="32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3250" name="Picture 2" descr="Dark field, schematic (GIF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836712"/>
            <a:ext cx="3181350" cy="3733800"/>
          </a:xfrm>
          <a:prstGeom prst="rect">
            <a:avLst/>
          </a:prstGeom>
          <a:noFill/>
        </p:spPr>
      </p:pic>
      <p:pic>
        <p:nvPicPr>
          <p:cNvPr id="53252" name="Picture 4" descr="off-axis dark field, schematic (GIF)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95242" y="908720"/>
            <a:ext cx="3105150" cy="3638550"/>
          </a:xfrm>
          <a:prstGeom prst="rect">
            <a:avLst/>
          </a:prstGeom>
          <a:noFill/>
        </p:spPr>
      </p:pic>
      <p:sp>
        <p:nvSpPr>
          <p:cNvPr id="5" name="文字方塊 4"/>
          <p:cNvSpPr txBox="1"/>
          <p:nvPr/>
        </p:nvSpPr>
        <p:spPr>
          <a:xfrm>
            <a:off x="1547665" y="4797152"/>
            <a:ext cx="71287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http://labs.mete.metu.edu.tr/tem/TEMtext/TEMtext.html</a:t>
            </a:r>
            <a:endParaRPr lang="zh-TW" altLang="en-US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785786" y="272457"/>
            <a:ext cx="344735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200" dirty="0" smtClean="0">
                <a:latin typeface="Times New Roman" pitchFamily="18" charset="0"/>
                <a:cs typeface="Times New Roman" pitchFamily="18" charset="0"/>
              </a:rPr>
              <a:t>Other TEM in MSE</a:t>
            </a:r>
            <a:endParaRPr lang="zh-TW" alt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714348" y="1285860"/>
            <a:ext cx="329205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JEOL JEM-3000F </a:t>
            </a:r>
            <a:endParaRPr lang="zh-TW" alt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3554" name="Picture 2" descr="http://www.nscric.nthu.edu.tw/EM/hrtem/hrte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86380" y="357166"/>
            <a:ext cx="3241604" cy="4071966"/>
          </a:xfrm>
          <a:prstGeom prst="rect">
            <a:avLst/>
          </a:prstGeom>
          <a:noFill/>
        </p:spPr>
      </p:pic>
      <p:sp>
        <p:nvSpPr>
          <p:cNvPr id="5" name="矩形 4"/>
          <p:cNvSpPr/>
          <p:nvPr/>
        </p:nvSpPr>
        <p:spPr>
          <a:xfrm>
            <a:off x="714348" y="2143116"/>
            <a:ext cx="306442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JEOL JEM-2100 </a:t>
            </a:r>
            <a:endParaRPr lang="zh-TW" alt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" name="直線單箭頭接點 6"/>
          <p:cNvCxnSpPr/>
          <p:nvPr/>
        </p:nvCxnSpPr>
        <p:spPr>
          <a:xfrm>
            <a:off x="3929058" y="1571612"/>
            <a:ext cx="785818" cy="1588"/>
          </a:xfrm>
          <a:prstGeom prst="straightConnector1">
            <a:avLst/>
          </a:prstGeom>
          <a:ln w="25400">
            <a:solidFill>
              <a:srgbClr val="FF0000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274" name="Picture 2" descr="http://www.microscopy.ethz.ch/images/ZrO2_BF-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47864" y="1886322"/>
            <a:ext cx="2190750" cy="2190750"/>
          </a:xfrm>
          <a:prstGeom prst="rect">
            <a:avLst/>
          </a:prstGeom>
          <a:noFill/>
        </p:spPr>
      </p:pic>
      <p:pic>
        <p:nvPicPr>
          <p:cNvPr id="54276" name="Picture 4" descr="http://www.microscopy.ethz.ch/images/ZrO2_DF-2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6136" y="1886322"/>
            <a:ext cx="2190750" cy="2190750"/>
          </a:xfrm>
          <a:prstGeom prst="rect">
            <a:avLst/>
          </a:prstGeom>
          <a:noFill/>
        </p:spPr>
      </p:pic>
      <p:pic>
        <p:nvPicPr>
          <p:cNvPr id="54278" name="Picture 6" descr="http://www.microscopy.ethz.ch/images/ZrO2_ED-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5576" y="1886322"/>
            <a:ext cx="2190750" cy="2190750"/>
          </a:xfrm>
          <a:prstGeom prst="rect">
            <a:avLst/>
          </a:prstGeom>
          <a:noFill/>
        </p:spPr>
      </p:pic>
      <p:sp>
        <p:nvSpPr>
          <p:cNvPr id="5" name="矩形 4"/>
          <p:cNvSpPr/>
          <p:nvPr/>
        </p:nvSpPr>
        <p:spPr>
          <a:xfrm>
            <a:off x="755576" y="620688"/>
            <a:ext cx="7200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http://www.microscopy.ethz.ch/BFDF-TEM.htm</a:t>
            </a:r>
            <a:endParaRPr lang="zh-TW" alt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文字方塊 5"/>
          <p:cNvSpPr txBox="1"/>
          <p:nvPr/>
        </p:nvSpPr>
        <p:spPr>
          <a:xfrm>
            <a:off x="755576" y="116632"/>
            <a:ext cx="544892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200" dirty="0" smtClean="0">
                <a:latin typeface="Times New Roman" pitchFamily="18" charset="0"/>
                <a:cs typeface="Times New Roman" pitchFamily="18" charset="0"/>
              </a:rPr>
              <a:t>Example: microcrystalline ZrO</a:t>
            </a:r>
            <a:r>
              <a:rPr lang="en-US" altLang="zh-TW" sz="32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zh-TW" altLang="en-US" sz="32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文字方塊 6"/>
          <p:cNvSpPr txBox="1"/>
          <p:nvPr/>
        </p:nvSpPr>
        <p:spPr>
          <a:xfrm>
            <a:off x="868908" y="980728"/>
            <a:ext cx="177317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sz="2800" dirty="0" smtClean="0">
                <a:latin typeface="Times New Roman" pitchFamily="18" charset="0"/>
                <a:cs typeface="Times New Roman" pitchFamily="18" charset="0"/>
              </a:rPr>
              <a:t>Diffraction</a:t>
            </a:r>
          </a:p>
          <a:p>
            <a:pPr algn="ctr"/>
            <a:r>
              <a:rPr lang="en-US" altLang="zh-TW" sz="2800" dirty="0" smtClean="0">
                <a:latin typeface="Times New Roman" pitchFamily="18" charset="0"/>
                <a:cs typeface="Times New Roman" pitchFamily="18" charset="0"/>
              </a:rPr>
              <a:t>pattern</a:t>
            </a:r>
            <a:endParaRPr lang="zh-TW" altLang="en-US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文字方塊 7"/>
          <p:cNvSpPr txBox="1"/>
          <p:nvPr/>
        </p:nvSpPr>
        <p:spPr>
          <a:xfrm>
            <a:off x="3422276" y="980728"/>
            <a:ext cx="195919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sz="2800" dirty="0" smtClean="0">
                <a:latin typeface="Times New Roman" pitchFamily="18" charset="0"/>
                <a:cs typeface="Times New Roman" pitchFamily="18" charset="0"/>
              </a:rPr>
              <a:t>Bright-Field</a:t>
            </a:r>
          </a:p>
          <a:p>
            <a:pPr algn="ctr"/>
            <a:r>
              <a:rPr lang="en-US" altLang="zh-TW" sz="2800" dirty="0" smtClean="0">
                <a:latin typeface="Times New Roman" pitchFamily="18" charset="0"/>
                <a:cs typeface="Times New Roman" pitchFamily="18" charset="0"/>
              </a:rPr>
              <a:t>Image</a:t>
            </a:r>
            <a:endParaRPr lang="zh-TW" altLang="en-US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5969934" y="980728"/>
            <a:ext cx="176041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sz="2800" dirty="0" smtClean="0">
                <a:latin typeface="Times New Roman" pitchFamily="18" charset="0"/>
                <a:cs typeface="Times New Roman" pitchFamily="18" charset="0"/>
              </a:rPr>
              <a:t>Dark-Field</a:t>
            </a:r>
          </a:p>
          <a:p>
            <a:pPr algn="ctr"/>
            <a:r>
              <a:rPr lang="en-US" altLang="zh-TW" sz="2800" dirty="0" smtClean="0">
                <a:latin typeface="Times New Roman" pitchFamily="18" charset="0"/>
                <a:cs typeface="Times New Roman" pitchFamily="18" charset="0"/>
              </a:rPr>
              <a:t>Image</a:t>
            </a:r>
            <a:endParaRPr lang="zh-TW" altLang="en-US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文字方塊 9"/>
          <p:cNvSpPr txBox="1"/>
          <p:nvPr/>
        </p:nvSpPr>
        <p:spPr>
          <a:xfrm>
            <a:off x="683568" y="4149080"/>
            <a:ext cx="820891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 smtClean="0">
                <a:latin typeface="Times New Roman" pitchFamily="18" charset="0"/>
                <a:cs typeface="Times New Roman" pitchFamily="18" charset="0"/>
              </a:rPr>
              <a:t>BF image: some crystals appear with dark contrast since they are oriented (almost) parallel to a zone axis (Bragg contrast).</a:t>
            </a:r>
          </a:p>
          <a:p>
            <a:r>
              <a:rPr lang="en-US" altLang="zh-TW" sz="2800" dirty="0" smtClean="0">
                <a:latin typeface="Times New Roman" pitchFamily="18" charset="0"/>
                <a:cs typeface="Times New Roman" pitchFamily="18" charset="0"/>
              </a:rPr>
              <a:t>DF image: some of the </a:t>
            </a:r>
            <a:r>
              <a:rPr lang="en-US" altLang="zh-TW" sz="2800" dirty="0" err="1" smtClean="0">
                <a:latin typeface="Times New Roman" pitchFamily="18" charset="0"/>
                <a:cs typeface="Times New Roman" pitchFamily="18" charset="0"/>
              </a:rPr>
              <a:t>microcrystals</a:t>
            </a:r>
            <a:r>
              <a:rPr lang="en-US" altLang="zh-TW" sz="2800" dirty="0" smtClean="0">
                <a:latin typeface="Times New Roman" pitchFamily="18" charset="0"/>
                <a:cs typeface="Times New Roman" pitchFamily="18" charset="0"/>
              </a:rPr>
              <a:t> appear with bright contrast, namely such whose diffracted beams partly pass the objective aperture.</a:t>
            </a:r>
            <a:endParaRPr lang="zh-TW" altLang="en-US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 descr="Simple-TEM-beam-path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4414" y="357166"/>
            <a:ext cx="3929090" cy="2928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文字方塊 2"/>
          <p:cNvSpPr txBox="1"/>
          <p:nvPr/>
        </p:nvSpPr>
        <p:spPr>
          <a:xfrm>
            <a:off x="714348" y="3214686"/>
            <a:ext cx="8143932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Diffraction pattern: scattered in the same direction; containing information on the angular scattering distribution of the electrons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Image plane (bottom)</a:t>
            </a:r>
          </a:p>
        </p:txBody>
      </p:sp>
      <p:sp>
        <p:nvSpPr>
          <p:cNvPr id="4" name="文字方塊 3"/>
          <p:cNvSpPr txBox="1"/>
          <p:nvPr/>
        </p:nvSpPr>
        <p:spPr>
          <a:xfrm>
            <a:off x="5286380" y="1142984"/>
            <a:ext cx="35719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Simple sketch of the beam path of the electrons in a TEM</a:t>
            </a:r>
            <a:endParaRPr lang="zh-TW" alt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文字方塊 4"/>
          <p:cNvSpPr txBox="1"/>
          <p:nvPr/>
        </p:nvSpPr>
        <p:spPr>
          <a:xfrm>
            <a:off x="714348" y="5495054"/>
            <a:ext cx="828680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The diffraction pattern and the image are related through a Fourier transform.</a:t>
            </a:r>
            <a:endParaRPr lang="zh-TW" alt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714348" y="214290"/>
            <a:ext cx="409278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12-1. Electron radiation</a:t>
            </a:r>
            <a:endParaRPr lang="zh-TW" alt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文字方塊 2"/>
          <p:cNvSpPr txBox="1"/>
          <p:nvPr/>
        </p:nvSpPr>
        <p:spPr>
          <a:xfrm>
            <a:off x="1285852" y="857232"/>
            <a:ext cx="339387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) ~ hundreds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Kev</a:t>
            </a:r>
            <a:endParaRPr lang="zh-TW" alt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4578" name="Object 2"/>
          <p:cNvGraphicFramePr>
            <a:graphicFrameLocks noChangeAspect="1"/>
          </p:cNvGraphicFramePr>
          <p:nvPr/>
        </p:nvGraphicFramePr>
        <p:xfrm>
          <a:off x="5000628" y="714356"/>
          <a:ext cx="1046163" cy="1030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3" name="Equation" r:id="rId3" imgW="419040" imgH="419040" progId="Equation.3">
                  <p:embed/>
                </p:oleObj>
              </mc:Choice>
              <mc:Fallback>
                <p:oleObj name="Equation" r:id="rId3" imgW="419040" imgH="4190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0628" y="714356"/>
                        <a:ext cx="1046163" cy="10302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文字方塊 13"/>
          <p:cNvSpPr txBox="1"/>
          <p:nvPr/>
        </p:nvSpPr>
        <p:spPr>
          <a:xfrm>
            <a:off x="1714480" y="2458044"/>
            <a:ext cx="641791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200" dirty="0" smtClean="0">
                <a:latin typeface="Times New Roman" pitchFamily="18" charset="0"/>
                <a:cs typeface="Times New Roman" pitchFamily="18" charset="0"/>
              </a:rPr>
              <a:t>Typical TEM voltage: 100 – 400 KV</a:t>
            </a:r>
            <a:endParaRPr lang="zh-TW" alt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文字方塊 15"/>
          <p:cNvSpPr txBox="1"/>
          <p:nvPr/>
        </p:nvSpPr>
        <p:spPr>
          <a:xfrm>
            <a:off x="1714480" y="3133456"/>
            <a:ext cx="721523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Relativistic effect should be taken into account!</a:t>
            </a:r>
          </a:p>
          <a:p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SEM typically operated at a potential of 10 KV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  <a:sym typeface="Symbol"/>
              </a:rPr>
              <a:t>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~ 20% </a:t>
            </a:r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(speed of light)</a:t>
            </a:r>
          </a:p>
          <a:p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TEM operated at 200 kV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  <a:sym typeface="Symbol"/>
              </a:rPr>
              <a:t> </a:t>
            </a:r>
            <a:r>
              <a:rPr lang="en-US" sz="32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v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  <a:sym typeface="Symbol"/>
              </a:rPr>
              <a:t> ~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70% </a:t>
            </a:r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zh-TW" alt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文字方塊 16"/>
          <p:cNvSpPr txBox="1"/>
          <p:nvPr/>
        </p:nvSpPr>
        <p:spPr>
          <a:xfrm>
            <a:off x="1714480" y="1701217"/>
            <a:ext cx="572868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highly monochromatic than X-ray</a:t>
            </a:r>
            <a:endParaRPr lang="zh-TW" alt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7"/>
          <p:cNvGraphicFramePr>
            <a:graphicFrameLocks noChangeAspect="1"/>
          </p:cNvGraphicFramePr>
          <p:nvPr/>
        </p:nvGraphicFramePr>
        <p:xfrm>
          <a:off x="1619672" y="85825"/>
          <a:ext cx="1174750" cy="1187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87" name="方程式" r:id="rId3" imgW="469800" imgH="482400" progId="Equation.3">
                  <p:embed/>
                </p:oleObj>
              </mc:Choice>
              <mc:Fallback>
                <p:oleObj name="方程式" r:id="rId3" imgW="469800" imgH="4824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672" y="85825"/>
                        <a:ext cx="1174750" cy="1187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34" name="Object 10"/>
          <p:cNvGraphicFramePr>
            <a:graphicFrameLocks noChangeAspect="1"/>
          </p:cNvGraphicFramePr>
          <p:nvPr/>
        </p:nvGraphicFramePr>
        <p:xfrm>
          <a:off x="1763688" y="5578747"/>
          <a:ext cx="6308725" cy="1090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88" name="方程式" r:id="rId5" imgW="3111480" imgH="545760" progId="Equation.3">
                  <p:embed/>
                </p:oleObj>
              </mc:Choice>
              <mc:Fallback>
                <p:oleObj name="方程式" r:id="rId5" imgW="3111480" imgH="54576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3688" y="5578747"/>
                        <a:ext cx="6308725" cy="1090613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35" name="Object 11"/>
          <p:cNvGraphicFramePr>
            <a:graphicFrameLocks noChangeAspect="1"/>
          </p:cNvGraphicFramePr>
          <p:nvPr/>
        </p:nvGraphicFramePr>
        <p:xfrm>
          <a:off x="3995936" y="373857"/>
          <a:ext cx="3714750" cy="625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89" name="方程式" r:id="rId7" imgW="1485720" imgH="253800" progId="Equation.3">
                  <p:embed/>
                </p:oleObj>
              </mc:Choice>
              <mc:Fallback>
                <p:oleObj name="方程式" r:id="rId7" imgW="1485720" imgH="253800" progId="Equation.3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95936" y="373857"/>
                        <a:ext cx="3714750" cy="625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36" name="Object 12"/>
          <p:cNvGraphicFramePr>
            <a:graphicFrameLocks noChangeAspect="1"/>
          </p:cNvGraphicFramePr>
          <p:nvPr/>
        </p:nvGraphicFramePr>
        <p:xfrm>
          <a:off x="1564878" y="1340768"/>
          <a:ext cx="4159250" cy="625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90" name="方程式" r:id="rId9" imgW="1663560" imgH="253800" progId="Equation.3">
                  <p:embed/>
                </p:oleObj>
              </mc:Choice>
              <mc:Fallback>
                <p:oleObj name="方程式" r:id="rId9" imgW="1663560" imgH="253800" progId="Equation.3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64878" y="1340768"/>
                        <a:ext cx="4159250" cy="625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37" name="Object 13"/>
          <p:cNvGraphicFramePr>
            <a:graphicFrameLocks noChangeAspect="1"/>
          </p:cNvGraphicFramePr>
          <p:nvPr/>
        </p:nvGraphicFramePr>
        <p:xfrm>
          <a:off x="1619672" y="1988840"/>
          <a:ext cx="5556250" cy="625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91" name="方程式" r:id="rId11" imgW="2222280" imgH="253800" progId="Equation.3">
                  <p:embed/>
                </p:oleObj>
              </mc:Choice>
              <mc:Fallback>
                <p:oleObj name="方程式" r:id="rId11" imgW="2222280" imgH="253800" progId="Equation.3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672" y="1988840"/>
                        <a:ext cx="5556250" cy="625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38" name="Object 14"/>
          <p:cNvGraphicFramePr>
            <a:graphicFrameLocks noChangeAspect="1"/>
          </p:cNvGraphicFramePr>
          <p:nvPr/>
        </p:nvGraphicFramePr>
        <p:xfrm>
          <a:off x="1635125" y="2660080"/>
          <a:ext cx="5524500" cy="625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92" name="方程式" r:id="rId13" imgW="2209680" imgH="253800" progId="Equation.3">
                  <p:embed/>
                </p:oleObj>
              </mc:Choice>
              <mc:Fallback>
                <p:oleObj name="方程式" r:id="rId13" imgW="2209680" imgH="253800" progId="Equation.3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35125" y="2660080"/>
                        <a:ext cx="5524500" cy="625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39" name="Object 15"/>
          <p:cNvGraphicFramePr>
            <a:graphicFrameLocks noChangeAspect="1"/>
          </p:cNvGraphicFramePr>
          <p:nvPr/>
        </p:nvGraphicFramePr>
        <p:xfrm>
          <a:off x="2753940" y="3235573"/>
          <a:ext cx="5778500" cy="625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93" name="方程式" r:id="rId15" imgW="2311200" imgH="253800" progId="Equation.3">
                  <p:embed/>
                </p:oleObj>
              </mc:Choice>
              <mc:Fallback>
                <p:oleObj name="方程式" r:id="rId15" imgW="2311200" imgH="253800" progId="Equation.3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53940" y="3235573"/>
                        <a:ext cx="5778500" cy="625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40" name="Object 16"/>
          <p:cNvGraphicFramePr>
            <a:graphicFrameLocks noChangeAspect="1"/>
          </p:cNvGraphicFramePr>
          <p:nvPr/>
        </p:nvGraphicFramePr>
        <p:xfrm>
          <a:off x="1749152" y="3789040"/>
          <a:ext cx="4191000" cy="750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94" name="方程式" r:id="rId17" imgW="1676160" imgH="304560" progId="Equation.3">
                  <p:embed/>
                </p:oleObj>
              </mc:Choice>
              <mc:Fallback>
                <p:oleObj name="方程式" r:id="rId17" imgW="1676160" imgH="304560" progId="Equation.3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49152" y="3789040"/>
                        <a:ext cx="4191000" cy="7508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文字方塊 16"/>
          <p:cNvSpPr txBox="1"/>
          <p:nvPr/>
        </p:nvSpPr>
        <p:spPr>
          <a:xfrm>
            <a:off x="1715510" y="4716433"/>
            <a:ext cx="322075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200" dirty="0" err="1" smtClean="0">
                <a:latin typeface="Times New Roman" pitchFamily="18" charset="0"/>
                <a:cs typeface="Times New Roman" pitchFamily="18" charset="0"/>
              </a:rPr>
              <a:t>Massless</a:t>
            </a:r>
            <a:r>
              <a:rPr lang="en-US" altLang="zh-TW" sz="3200" dirty="0" smtClean="0">
                <a:latin typeface="Times New Roman" pitchFamily="18" charset="0"/>
                <a:cs typeface="Times New Roman" pitchFamily="18" charset="0"/>
              </a:rPr>
              <a:t> particle: </a:t>
            </a:r>
            <a:endParaRPr lang="zh-TW" altLang="en-US" sz="3200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6641" name="Object 17"/>
          <p:cNvGraphicFramePr>
            <a:graphicFrameLocks noChangeAspect="1"/>
          </p:cNvGraphicFramePr>
          <p:nvPr/>
        </p:nvGraphicFramePr>
        <p:xfrm>
          <a:off x="4788024" y="4797152"/>
          <a:ext cx="1905000" cy="531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95" name="方程式" r:id="rId19" imgW="761760" imgH="215640" progId="Equation.3">
                  <p:embed/>
                </p:oleObj>
              </mc:Choice>
              <mc:Fallback>
                <p:oleObj name="方程式" r:id="rId19" imgW="761760" imgH="215640" progId="Equation.3">
                  <p:embed/>
                  <p:pic>
                    <p:nvPicPr>
                      <p:cNvPr id="0" name="Pictur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88024" y="4797152"/>
                        <a:ext cx="1905000" cy="5318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8"/>
          <p:cNvGraphicFramePr>
            <a:graphicFrameLocks noChangeAspect="1"/>
          </p:cNvGraphicFramePr>
          <p:nvPr/>
        </p:nvGraphicFramePr>
        <p:xfrm>
          <a:off x="1474788" y="309563"/>
          <a:ext cx="5297487" cy="1843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46" name="方程式" r:id="rId3" imgW="2120760" imgH="749160" progId="Equation.3">
                  <p:embed/>
                </p:oleObj>
              </mc:Choice>
              <mc:Fallback>
                <p:oleObj name="方程式" r:id="rId3" imgW="2120760" imgH="74916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4788" y="309563"/>
                        <a:ext cx="5297487" cy="18430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9"/>
          <p:cNvGraphicFramePr>
            <a:graphicFrameLocks noChangeAspect="1"/>
          </p:cNvGraphicFramePr>
          <p:nvPr/>
        </p:nvGraphicFramePr>
        <p:xfrm>
          <a:off x="1403648" y="2348880"/>
          <a:ext cx="2887663" cy="531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47" name="方程式" r:id="rId5" imgW="1155600" imgH="215640" progId="Equation.3">
                  <p:embed/>
                </p:oleObj>
              </mc:Choice>
              <mc:Fallback>
                <p:oleObj name="方程式" r:id="rId5" imgW="1155600" imgH="2156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648" y="2348880"/>
                        <a:ext cx="2887663" cy="5318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文字方塊 3"/>
          <p:cNvSpPr txBox="1"/>
          <p:nvPr/>
        </p:nvSpPr>
        <p:spPr>
          <a:xfrm>
            <a:off x="1460667" y="2924944"/>
            <a:ext cx="502252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= 6.62606957×10</a:t>
            </a:r>
            <a:r>
              <a:rPr lang="en-US" sz="3200" baseline="30000" dirty="0" smtClean="0">
                <a:latin typeface="Times New Roman" pitchFamily="18" charset="0"/>
                <a:cs typeface="Times New Roman" pitchFamily="18" charset="0"/>
              </a:rPr>
              <a:t>-34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m</a:t>
            </a:r>
            <a:r>
              <a:rPr lang="en-US" sz="32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kg/s</a:t>
            </a:r>
            <a:endParaRPr lang="zh-TW" alt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文字方塊 4"/>
          <p:cNvSpPr txBox="1"/>
          <p:nvPr/>
        </p:nvSpPr>
        <p:spPr>
          <a:xfrm>
            <a:off x="1460667" y="3432259"/>
            <a:ext cx="460735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200" i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altLang="zh-TW" sz="3200" baseline="-25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altLang="zh-TW" sz="3200" dirty="0" smtClean="0">
                <a:latin typeface="Times New Roman" pitchFamily="18" charset="0"/>
                <a:cs typeface="Times New Roman" pitchFamily="18" charset="0"/>
              </a:rPr>
              <a:t> = 9.10938291</a:t>
            </a:r>
            <a:r>
              <a:rPr lang="en-US" altLang="zh-TW" sz="3200" dirty="0" smtClean="0">
                <a:latin typeface="Times New Roman" pitchFamily="18" charset="0"/>
                <a:cs typeface="Times New Roman" pitchFamily="18" charset="0"/>
                <a:sym typeface="Symbol"/>
              </a:rPr>
              <a:t></a:t>
            </a:r>
            <a:r>
              <a:rPr lang="en-US" altLang="zh-TW" sz="3200" dirty="0" smtClean="0"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en-US" altLang="zh-TW" sz="3200" baseline="30000" dirty="0" smtClean="0">
                <a:latin typeface="Times New Roman" pitchFamily="18" charset="0"/>
                <a:cs typeface="Times New Roman" pitchFamily="18" charset="0"/>
              </a:rPr>
              <a:t>-31</a:t>
            </a:r>
            <a:r>
              <a:rPr lang="zh-TW" alt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TW" sz="3200" dirty="0" smtClean="0">
                <a:latin typeface="Times New Roman" pitchFamily="18" charset="0"/>
                <a:cs typeface="Times New Roman" pitchFamily="18" charset="0"/>
              </a:rPr>
              <a:t>Kg</a:t>
            </a:r>
            <a:endParaRPr lang="zh-TW" alt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文字方塊 5"/>
          <p:cNvSpPr txBox="1"/>
          <p:nvPr/>
        </p:nvSpPr>
        <p:spPr>
          <a:xfrm>
            <a:off x="1460667" y="3924345"/>
            <a:ext cx="344838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200" i="1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altLang="zh-TW" sz="3200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299792458 m/s</a:t>
            </a:r>
            <a:endParaRPr lang="zh-TW" alt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文字方塊 6"/>
          <p:cNvSpPr txBox="1"/>
          <p:nvPr/>
        </p:nvSpPr>
        <p:spPr>
          <a:xfrm>
            <a:off x="1460667" y="4428401"/>
            <a:ext cx="566212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= 1.60217657×10</a:t>
            </a:r>
            <a:r>
              <a:rPr lang="en-US" sz="3200" baseline="30000" dirty="0" smtClean="0">
                <a:latin typeface="Times New Roman" pitchFamily="18" charset="0"/>
                <a:cs typeface="Times New Roman" pitchFamily="18" charset="0"/>
              </a:rPr>
              <a:t>-19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coulombs</a:t>
            </a:r>
            <a:endParaRPr lang="zh-TW" alt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文字方塊 7"/>
          <p:cNvSpPr txBox="1"/>
          <p:nvPr/>
        </p:nvSpPr>
        <p:spPr>
          <a:xfrm>
            <a:off x="1471077" y="4932457"/>
            <a:ext cx="662931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1eV = 1.602176565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  <a:sym typeface="Symbol"/>
              </a:rPr>
              <a:t>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en-US" sz="3200" baseline="30000" dirty="0" smtClean="0">
                <a:latin typeface="Times New Roman" pitchFamily="18" charset="0"/>
                <a:cs typeface="Times New Roman" pitchFamily="18" charset="0"/>
              </a:rPr>
              <a:t>-19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J (Kg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  <a:sym typeface="Symbol"/>
              </a:rPr>
              <a:t>m</a:t>
            </a:r>
            <a:r>
              <a:rPr lang="en-US" sz="3200" baseline="30000" dirty="0" smtClean="0">
                <a:latin typeface="Times New Roman" pitchFamily="18" charset="0"/>
                <a:cs typeface="Times New Roman" pitchFamily="18" charset="0"/>
                <a:sym typeface="Symbol"/>
              </a:rPr>
              <a:t>2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  <a:sym typeface="Symbol"/>
              </a:rPr>
              <a:t>/s</a:t>
            </a:r>
            <a:r>
              <a:rPr lang="en-US" sz="3200" baseline="30000" dirty="0" smtClean="0">
                <a:latin typeface="Times New Roman" pitchFamily="18" charset="0"/>
                <a:cs typeface="Times New Roman" pitchFamily="18" charset="0"/>
                <a:sym typeface="Symbol"/>
              </a:rPr>
              <a:t>2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zh-TW" alt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1142976" y="260648"/>
            <a:ext cx="374551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200" dirty="0" smtClean="0">
                <a:latin typeface="Times New Roman" pitchFamily="18" charset="0"/>
                <a:cs typeface="Times New Roman" pitchFamily="18" charset="0"/>
              </a:rPr>
              <a:t>For 200 KV electrons</a:t>
            </a:r>
            <a:endParaRPr lang="zh-TW" alt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765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42496342"/>
              </p:ext>
            </p:extLst>
          </p:nvPr>
        </p:nvGraphicFramePr>
        <p:xfrm>
          <a:off x="1187624" y="764704"/>
          <a:ext cx="66040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99" name="方程式" r:id="rId3" imgW="2641320" imgH="228600" progId="Equation.3">
                  <p:embed/>
                </p:oleObj>
              </mc:Choice>
              <mc:Fallback>
                <p:oleObj name="方程式" r:id="rId3" imgW="2641320" imgH="2286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624" y="764704"/>
                        <a:ext cx="6604000" cy="571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5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3985757"/>
              </p:ext>
            </p:extLst>
          </p:nvPr>
        </p:nvGraphicFramePr>
        <p:xfrm>
          <a:off x="971600" y="1352484"/>
          <a:ext cx="7905600" cy="123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00" name="方程式" r:id="rId5" imgW="3162240" imgH="495000" progId="Equation.3">
                  <p:embed/>
                </p:oleObj>
              </mc:Choice>
              <mc:Fallback>
                <p:oleObj name="方程式" r:id="rId5" imgW="3162240" imgH="4950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600" y="1352484"/>
                        <a:ext cx="7905600" cy="1237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53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08549303"/>
              </p:ext>
            </p:extLst>
          </p:nvPr>
        </p:nvGraphicFramePr>
        <p:xfrm>
          <a:off x="2846388" y="2492896"/>
          <a:ext cx="36504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01" name="方程式" r:id="rId7" imgW="1460160" imgH="228600" progId="Equation.3">
                  <p:embed/>
                </p:oleObj>
              </mc:Choice>
              <mc:Fallback>
                <p:oleObj name="方程式" r:id="rId7" imgW="1460160" imgH="2286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6388" y="2492896"/>
                        <a:ext cx="3650400" cy="571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54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63589573"/>
              </p:ext>
            </p:extLst>
          </p:nvPr>
        </p:nvGraphicFramePr>
        <p:xfrm>
          <a:off x="-36512" y="2996952"/>
          <a:ext cx="9080500" cy="1206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02" name="方程式" r:id="rId9" imgW="3632040" imgH="482400" progId="Equation.3">
                  <p:embed/>
                </p:oleObj>
              </mc:Choice>
              <mc:Fallback>
                <p:oleObj name="方程式" r:id="rId9" imgW="3632040" imgH="48240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36512" y="2996952"/>
                        <a:ext cx="9080500" cy="1206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55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9905031"/>
              </p:ext>
            </p:extLst>
          </p:nvPr>
        </p:nvGraphicFramePr>
        <p:xfrm>
          <a:off x="1547664" y="4077072"/>
          <a:ext cx="5964238" cy="1092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03" name="方程式" r:id="rId11" imgW="2387520" imgH="444240" progId="Equation.3">
                  <p:embed/>
                </p:oleObj>
              </mc:Choice>
              <mc:Fallback>
                <p:oleObj name="方程式" r:id="rId11" imgW="2387520" imgH="44424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7664" y="4077072"/>
                        <a:ext cx="5964238" cy="1092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56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36769497"/>
              </p:ext>
            </p:extLst>
          </p:nvPr>
        </p:nvGraphicFramePr>
        <p:xfrm>
          <a:off x="1231900" y="5162776"/>
          <a:ext cx="6730200" cy="165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04" name="方程式" r:id="rId13" imgW="2692080" imgH="660240" progId="Equation.3">
                  <p:embed/>
                </p:oleObj>
              </mc:Choice>
              <mc:Fallback>
                <p:oleObj name="方程式" r:id="rId13" imgW="2692080" imgH="66024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31900" y="5162776"/>
                        <a:ext cx="6730200" cy="1650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1142976" y="285728"/>
            <a:ext cx="354032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200" dirty="0" smtClean="0">
                <a:latin typeface="Times New Roman" pitchFamily="18" charset="0"/>
                <a:cs typeface="Times New Roman" pitchFamily="18" charset="0"/>
              </a:rPr>
              <a:t>For </a:t>
            </a:r>
            <a:r>
              <a:rPr lang="en-US" altLang="zh-TW" sz="3200" dirty="0" smtClean="0">
                <a:latin typeface="Times New Roman" pitchFamily="18" charset="0"/>
                <a:cs typeface="Times New Roman" pitchFamily="18" charset="0"/>
              </a:rPr>
              <a:t>20 </a:t>
            </a:r>
            <a:r>
              <a:rPr lang="en-US" altLang="zh-TW" sz="3200" dirty="0" smtClean="0">
                <a:latin typeface="Times New Roman" pitchFamily="18" charset="0"/>
                <a:cs typeface="Times New Roman" pitchFamily="18" charset="0"/>
              </a:rPr>
              <a:t>KV electrons</a:t>
            </a:r>
            <a:endParaRPr lang="zh-TW" alt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19871593"/>
              </p:ext>
            </p:extLst>
          </p:nvPr>
        </p:nvGraphicFramePr>
        <p:xfrm>
          <a:off x="899592" y="870503"/>
          <a:ext cx="68256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45" name="方程式" r:id="rId3" imgW="2730240" imgH="228600" progId="Equation.3">
                  <p:embed/>
                </p:oleObj>
              </mc:Choice>
              <mc:Fallback>
                <p:oleObj name="方程式" r:id="rId3" imgW="273024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9592" y="870503"/>
                        <a:ext cx="6825600" cy="571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71460271"/>
              </p:ext>
            </p:extLst>
          </p:nvPr>
        </p:nvGraphicFramePr>
        <p:xfrm>
          <a:off x="19496" y="1412776"/>
          <a:ext cx="9017000" cy="1047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46" name="方程式" r:id="rId5" imgW="3606480" imgH="419040" progId="Equation.3">
                  <p:embed/>
                </p:oleObj>
              </mc:Choice>
              <mc:Fallback>
                <p:oleObj name="方程式" r:id="rId5" imgW="360648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496" y="1412776"/>
                        <a:ext cx="9017000" cy="1047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92258927"/>
              </p:ext>
            </p:extLst>
          </p:nvPr>
        </p:nvGraphicFramePr>
        <p:xfrm>
          <a:off x="1350094" y="5342086"/>
          <a:ext cx="6318250" cy="1111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47" name="方程式" r:id="rId7" imgW="2527200" imgH="444240" progId="Equation.3">
                  <p:embed/>
                </p:oleObj>
              </mc:Choice>
              <mc:Fallback>
                <p:oleObj name="方程式" r:id="rId7" imgW="2527200" imgH="444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50094" y="5342086"/>
                        <a:ext cx="6318250" cy="1111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24328502"/>
              </p:ext>
            </p:extLst>
          </p:nvPr>
        </p:nvGraphicFramePr>
        <p:xfrm>
          <a:off x="251520" y="2368104"/>
          <a:ext cx="8699500" cy="1204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48" name="方程式" r:id="rId9" imgW="3479760" imgH="482400" progId="Equation.3">
                  <p:embed/>
                </p:oleObj>
              </mc:Choice>
              <mc:Fallback>
                <p:oleObj name="方程式" r:id="rId9" imgW="3479760" imgH="482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520" y="2368104"/>
                        <a:ext cx="8699500" cy="12049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40811715"/>
              </p:ext>
            </p:extLst>
          </p:nvPr>
        </p:nvGraphicFramePr>
        <p:xfrm>
          <a:off x="395536" y="3573016"/>
          <a:ext cx="8001000" cy="1206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49" name="方程式" r:id="rId11" imgW="3200400" imgH="482400" progId="Equation.3">
                  <p:embed/>
                </p:oleObj>
              </mc:Choice>
              <mc:Fallback>
                <p:oleObj name="方程式" r:id="rId11" imgW="3200400" imgH="482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536" y="3573016"/>
                        <a:ext cx="8001000" cy="1206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61585468"/>
              </p:ext>
            </p:extLst>
          </p:nvPr>
        </p:nvGraphicFramePr>
        <p:xfrm>
          <a:off x="1403648" y="4685506"/>
          <a:ext cx="196850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50" name="方程式" r:id="rId13" imgW="787320" imgH="203040" progId="Equation.3">
                  <p:embed/>
                </p:oleObj>
              </mc:Choice>
              <mc:Fallback>
                <p:oleObj name="方程式" r:id="rId13" imgW="78732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648" y="4685506"/>
                        <a:ext cx="1968500" cy="508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862593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1259632" y="404664"/>
            <a:ext cx="181331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200" dirty="0" smtClean="0">
                <a:latin typeface="Times New Roman" pitchFamily="18" charset="0"/>
                <a:cs typeface="Times New Roman" pitchFamily="18" charset="0"/>
              </a:rPr>
              <a:t>For X-ray</a:t>
            </a:r>
            <a:endParaRPr lang="zh-TW" altLang="en-US" sz="32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文字方塊 2"/>
          <p:cNvSpPr txBox="1"/>
          <p:nvPr/>
        </p:nvSpPr>
        <p:spPr>
          <a:xfrm>
            <a:off x="3334747" y="404664"/>
            <a:ext cx="389478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200" dirty="0" smtClean="0">
                <a:latin typeface="Times New Roman" pitchFamily="18" charset="0"/>
                <a:cs typeface="Times New Roman" pitchFamily="18" charset="0"/>
              </a:rPr>
              <a:t>Wavelength = 1.542 Å</a:t>
            </a:r>
            <a:endParaRPr lang="zh-TW" altLang="en-US" sz="3200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52762709"/>
              </p:ext>
            </p:extLst>
          </p:nvPr>
        </p:nvGraphicFramePr>
        <p:xfrm>
          <a:off x="1337444" y="1069975"/>
          <a:ext cx="2730500" cy="1030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44" name="方程式" r:id="rId3" imgW="1091880" imgH="419040" progId="Equation.3">
                  <p:embed/>
                </p:oleObj>
              </mc:Choice>
              <mc:Fallback>
                <p:oleObj name="方程式" r:id="rId3" imgW="109188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7444" y="1069975"/>
                        <a:ext cx="2730500" cy="10302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94323435"/>
              </p:ext>
            </p:extLst>
          </p:nvPr>
        </p:nvGraphicFramePr>
        <p:xfrm>
          <a:off x="5292080" y="1084263"/>
          <a:ext cx="1206500" cy="966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45" name="方程式" r:id="rId5" imgW="482400" imgH="393480" progId="Equation.3">
                  <p:embed/>
                </p:oleObj>
              </mc:Choice>
              <mc:Fallback>
                <p:oleObj name="方程式" r:id="rId5" imgW="48240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92080" y="1084263"/>
                        <a:ext cx="1206500" cy="9667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7222102"/>
              </p:ext>
            </p:extLst>
          </p:nvPr>
        </p:nvGraphicFramePr>
        <p:xfrm>
          <a:off x="1116013" y="2149475"/>
          <a:ext cx="6858000" cy="1093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46" name="方程式" r:id="rId7" imgW="2743200" imgH="444240" progId="Equation.3">
                  <p:embed/>
                </p:oleObj>
              </mc:Choice>
              <mc:Fallback>
                <p:oleObj name="方程式" r:id="rId7" imgW="2743200" imgH="444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6013" y="2149475"/>
                        <a:ext cx="6858000" cy="10937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64746817"/>
              </p:ext>
            </p:extLst>
          </p:nvPr>
        </p:nvGraphicFramePr>
        <p:xfrm>
          <a:off x="1475656" y="3284984"/>
          <a:ext cx="3841750" cy="561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47" name="方程式" r:id="rId9" imgW="1536480" imgH="228600" progId="Equation.3">
                  <p:embed/>
                </p:oleObj>
              </mc:Choice>
              <mc:Fallback>
                <p:oleObj name="方程式" r:id="rId9" imgW="15364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5656" y="3284984"/>
                        <a:ext cx="3841750" cy="561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08326971"/>
              </p:ext>
            </p:extLst>
          </p:nvPr>
        </p:nvGraphicFramePr>
        <p:xfrm>
          <a:off x="1115616" y="4137000"/>
          <a:ext cx="6731000" cy="1092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48" name="方程式" r:id="rId11" imgW="2692080" imgH="444240" progId="Equation.3">
                  <p:embed/>
                </p:oleObj>
              </mc:Choice>
              <mc:Fallback>
                <p:oleObj name="方程式" r:id="rId11" imgW="2692080" imgH="444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5616" y="4137000"/>
                        <a:ext cx="6731000" cy="1092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0" name="直線接點 9"/>
          <p:cNvCxnSpPr/>
          <p:nvPr/>
        </p:nvCxnSpPr>
        <p:spPr>
          <a:xfrm>
            <a:off x="3635896" y="3846959"/>
            <a:ext cx="168151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文字方塊 10"/>
          <p:cNvSpPr txBox="1"/>
          <p:nvPr/>
        </p:nvSpPr>
        <p:spPr>
          <a:xfrm>
            <a:off x="5317406" y="3573016"/>
            <a:ext cx="3449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200" dirty="0" smtClean="0">
                <a:latin typeface="Times New Roman" pitchFamily="18" charset="0"/>
                <a:cs typeface="Times New Roman" pitchFamily="18" charset="0"/>
              </a:rPr>
              <a:t>J</a:t>
            </a:r>
            <a:endParaRPr lang="zh-TW" altLang="en-US" sz="3200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2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44934215"/>
              </p:ext>
            </p:extLst>
          </p:nvPr>
        </p:nvGraphicFramePr>
        <p:xfrm>
          <a:off x="899592" y="5433144"/>
          <a:ext cx="7207250" cy="1092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49" name="方程式" r:id="rId13" imgW="2882880" imgH="444240" progId="Equation.3">
                  <p:embed/>
                </p:oleObj>
              </mc:Choice>
              <mc:Fallback>
                <p:oleObj name="方程式" r:id="rId13" imgW="2882880" imgH="444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9592" y="5433144"/>
                        <a:ext cx="7207250" cy="1092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46626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none" rtlCol="0">
        <a:spAutoFit/>
      </a:bodyPr>
      <a:lstStyle>
        <a:defPPr>
          <a:defRPr sz="3200" dirty="0" smtClean="0">
            <a:latin typeface="Times New Roman" pitchFamily="18" charset="0"/>
            <a:cs typeface="Times New Roman" pitchFamily="18" charset="0"/>
          </a:defRPr>
        </a:defPPr>
      </a:lst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747</TotalTime>
  <Words>481</Words>
  <Application>Microsoft Office PowerPoint</Application>
  <PresentationFormat>如螢幕大小 (4:3)</PresentationFormat>
  <Paragraphs>77</Paragraphs>
  <Slides>20</Slides>
  <Notes>0</Notes>
  <HiddenSlides>0</HiddenSlides>
  <MMClips>0</MMClips>
  <ScaleCrop>false</ScaleCrop>
  <HeadingPairs>
    <vt:vector size="8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內嵌 OLE 伺服程式</vt:lpstr>
      </vt:variant>
      <vt:variant>
        <vt:i4>3</vt:i4>
      </vt:variant>
      <vt:variant>
        <vt:lpstr>投影片標題</vt:lpstr>
      </vt:variant>
      <vt:variant>
        <vt:i4>20</vt:i4>
      </vt:variant>
    </vt:vector>
  </HeadingPairs>
  <TitlesOfParts>
    <vt:vector size="30" baseType="lpstr">
      <vt:lpstr>新細明體</vt:lpstr>
      <vt:lpstr>標楷體</vt:lpstr>
      <vt:lpstr>Arial</vt:lpstr>
      <vt:lpstr>Calibri</vt:lpstr>
      <vt:lpstr>Symbol</vt:lpstr>
      <vt:lpstr>Times New Roman</vt:lpstr>
      <vt:lpstr>Office 佈景主題</vt:lpstr>
      <vt:lpstr>Equation</vt:lpstr>
      <vt:lpstr>方程式</vt:lpstr>
      <vt:lpstr>Microsoft 方程式編輯器 3.0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asus</dc:creator>
  <cp:lastModifiedBy>TCJ</cp:lastModifiedBy>
  <cp:revision>82</cp:revision>
  <dcterms:created xsi:type="dcterms:W3CDTF">2013-09-13T03:13:41Z</dcterms:created>
  <dcterms:modified xsi:type="dcterms:W3CDTF">2013-12-02T04:28:55Z</dcterms:modified>
</cp:coreProperties>
</file>